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10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1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2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3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4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5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6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7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20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1" r:id="rId1"/>
  </p:sldMasterIdLst>
  <p:sldIdLst>
    <p:sldId id="256" r:id="rId2"/>
    <p:sldId id="257" r:id="rId3"/>
    <p:sldId id="270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9" r:id="rId15"/>
    <p:sldId id="268" r:id="rId16"/>
    <p:sldId id="273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0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0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1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2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3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4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5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6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7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8.xlsx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19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20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1.xlsx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2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5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6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7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8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9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2-5C37-4717-BF26-385AA3426DD8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C37-4717-BF26-385AA3426DD8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4-5C37-4717-BF26-385AA3426DD8}"/>
              </c:ext>
            </c:extLst>
          </c:dPt>
          <c:dLbls>
            <c:dLbl>
              <c:idx val="0"/>
              <c:layout>
                <c:manualLayout>
                  <c:x val="3.9619911119227115E-2"/>
                  <c:y val="-1.6032024337958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5C37-4717-BF26-385AA3426DD8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1862812542799256"/>
                  <c:y val="-3.145963809402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5C37-4717-BF26-385AA3426DD8}"/>
                </c:ex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0.17176227069437514"/>
                  <c:y val="7.13133815022093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4-5C37-4717-BF26-385AA3426DD8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Лист1!$A$2:$A$4</c:f>
              <c:strCache>
                <c:ptCount val="3"/>
                <c:pt idx="0">
                  <c:v>леса</c:v>
                </c:pt>
                <c:pt idx="1">
                  <c:v>с/х угодья</c:v>
                </c:pt>
                <c:pt idx="2">
                  <c:v>иные</c:v>
                </c:pt>
              </c:strCache>
            </c:strRef>
          </c:cat>
          <c:val>
            <c:numRef>
              <c:f>Лист1!$B$2:$B$4</c:f>
              <c:numCache>
                <c:formatCode>0%</c:formatCode>
                <c:ptCount val="3"/>
                <c:pt idx="0">
                  <c:v>0.31</c:v>
                </c:pt>
                <c:pt idx="1">
                  <c:v>0.59</c:v>
                </c:pt>
                <c:pt idx="2">
                  <c:v>0.1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C37-4717-BF26-385AA3426DD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</c:formatCode>
                <c:ptCount val="3"/>
                <c:pt idx="0">
                  <c:v>151.19999999999999</c:v>
                </c:pt>
                <c:pt idx="1">
                  <c:v>160.25</c:v>
                </c:pt>
                <c:pt idx="2">
                  <c:v>177.30199999999999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D7-4CA5-89E8-67C5AF2930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2992"/>
        <c:axId val="-2035264624"/>
      </c:barChart>
      <c:catAx>
        <c:axId val="-20352629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4624"/>
        <c:crosses val="autoZero"/>
        <c:auto val="1"/>
        <c:lblAlgn val="ctr"/>
        <c:lblOffset val="100"/>
        <c:noMultiLvlLbl val="0"/>
      </c:catAx>
      <c:valAx>
        <c:axId val="-203526462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crossAx val="-20352629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719-48E1-BF8E-5DB22CEAADEB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0719-48E1-BF8E-5DB22CEAADE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4080"/>
        <c:axId val="-2035268432"/>
      </c:barChart>
      <c:catAx>
        <c:axId val="-20352640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8432"/>
        <c:crosses val="autoZero"/>
        <c:auto val="1"/>
        <c:lblAlgn val="ctr"/>
        <c:lblOffset val="100"/>
        <c:noMultiLvlLbl val="0"/>
      </c:catAx>
      <c:valAx>
        <c:axId val="-203526843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52640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1-4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</c:formatCode>
                <c:ptCount val="3"/>
                <c:pt idx="0">
                  <c:v>15</c:v>
                </c:pt>
                <c:pt idx="1">
                  <c:v>16</c:v>
                </c:pt>
                <c:pt idx="2">
                  <c:v>14.9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54E-4C47-80A1-7BDD23A3470C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5-9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</c:formatCode>
                <c:ptCount val="3"/>
                <c:pt idx="0">
                  <c:v>15</c:v>
                </c:pt>
                <c:pt idx="1">
                  <c:v>14.7</c:v>
                </c:pt>
                <c:pt idx="2">
                  <c:v>15.9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854E-4C47-80A1-7BDD23A3470C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10-11</c:v>
                </c:pt>
              </c:strCache>
            </c:strRef>
          </c:tx>
          <c:spPr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0</c:formatCode>
                <c:ptCount val="3"/>
                <c:pt idx="0">
                  <c:v>8</c:v>
                </c:pt>
                <c:pt idx="1">
                  <c:v>8</c:v>
                </c:pt>
                <c:pt idx="2">
                  <c:v>8.5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854E-4C47-80A1-7BDD23A3470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3536"/>
        <c:axId val="-2035267888"/>
      </c:barChart>
      <c:catAx>
        <c:axId val="-2035263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7888"/>
        <c:crosses val="autoZero"/>
        <c:auto val="1"/>
        <c:lblAlgn val="ctr"/>
        <c:lblOffset val="100"/>
        <c:noMultiLvlLbl val="0"/>
      </c:catAx>
      <c:valAx>
        <c:axId val="-203526788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-20352635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962709153543307"/>
          <c:y val="0.85713690803989473"/>
          <c:w val="0.41683316929133851"/>
          <c:h val="0.1155074754068699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0.51400000000000001</c:v>
                </c:pt>
                <c:pt idx="1">
                  <c:v>0.51400000000000001</c:v>
                </c:pt>
                <c:pt idx="2">
                  <c:v>0.51080000000000003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BF4-447C-929A-8AE562ED4D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7344"/>
        <c:axId val="-2035270064"/>
      </c:barChart>
      <c:catAx>
        <c:axId val="-20352673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70064"/>
        <c:crosses val="autoZero"/>
        <c:auto val="1"/>
        <c:lblAlgn val="ctr"/>
        <c:lblOffset val="100"/>
        <c:noMultiLvlLbl val="0"/>
      </c:catAx>
      <c:valAx>
        <c:axId val="-203527006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52673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0.17699999999999999</c:v>
                </c:pt>
                <c:pt idx="1">
                  <c:v>0.14299999999999999</c:v>
                </c:pt>
                <c:pt idx="2">
                  <c:v>0.11799999999999999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332-4844-BA5B-88E12019D8C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92128"/>
        <c:axId val="-2036092672"/>
      </c:barChart>
      <c:catAx>
        <c:axId val="-20360921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92672"/>
        <c:crosses val="autoZero"/>
        <c:auto val="1"/>
        <c:lblAlgn val="ctr"/>
        <c:lblOffset val="100"/>
        <c:noMultiLvlLbl val="0"/>
      </c:catAx>
      <c:valAx>
        <c:axId val="-20360926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609212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</c:formatCode>
                <c:ptCount val="3"/>
                <c:pt idx="0">
                  <c:v>9</c:v>
                </c:pt>
                <c:pt idx="1">
                  <c:v>9</c:v>
                </c:pt>
                <c:pt idx="2">
                  <c:v>9.4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8060-4FC0-BC70-F7B1A984656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86688"/>
        <c:axId val="-2036087776"/>
      </c:barChart>
      <c:catAx>
        <c:axId val="-203608668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87776"/>
        <c:crosses val="autoZero"/>
        <c:auto val="1"/>
        <c:lblAlgn val="ctr"/>
        <c:lblOffset val="100"/>
        <c:noMultiLvlLbl val="0"/>
      </c:catAx>
      <c:valAx>
        <c:axId val="-203608777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" sourceLinked="1"/>
        <c:majorTickMark val="none"/>
        <c:minorTickMark val="none"/>
        <c:tickLblPos val="nextTo"/>
        <c:crossAx val="-203608668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8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соцпед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4.01433782391281E-2"/>
                  <c:y val="7.9158555904787518E-1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5.1612914878878931E-2"/>
                  <c:y val="6.908462867012089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dLbl>
              <c:idx val="2"/>
              <c:layout>
                <c:manualLayout>
                  <c:x val="-6.5949835678567589E-2"/>
                  <c:y val="1.381692573402417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0.4</c:v>
                </c:pt>
                <c:pt idx="1">
                  <c:v>0.3</c:v>
                </c:pt>
                <c:pt idx="2">
                  <c:v>0.33300000000000002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F1F4-449E-AC89-16DF57E65FF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психолог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0.4</c:v>
                </c:pt>
                <c:pt idx="1">
                  <c:v>0.3</c:v>
                </c:pt>
                <c:pt idx="2">
                  <c:v>0.33300000000000002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5788-4B9E-97B5-D41A6BE4E29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логопед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0.0%</c:formatCode>
                <c:ptCount val="3"/>
                <c:pt idx="0">
                  <c:v>0.1</c:v>
                </c:pt>
                <c:pt idx="1">
                  <c:v>0.2</c:v>
                </c:pt>
                <c:pt idx="2">
                  <c:v>0.222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5788-4B9E-97B5-D41A6BE4E2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87232"/>
        <c:axId val="-2036090496"/>
      </c:barChart>
      <c:catAx>
        <c:axId val="-20360872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90496"/>
        <c:crosses val="autoZero"/>
        <c:auto val="1"/>
        <c:lblAlgn val="ctr"/>
        <c:lblOffset val="100"/>
        <c:noMultiLvlLbl val="0"/>
      </c:catAx>
      <c:valAx>
        <c:axId val="-20360904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60872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400" b="1">
          <a:solidFill>
            <a:schemeClr val="tx1"/>
          </a:solidFill>
        </a:defRPr>
      </a:pPr>
      <a:endParaRPr lang="ru-RU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ПК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23</c:v>
                </c:pt>
                <c:pt idx="1">
                  <c:v>24</c:v>
                </c:pt>
                <c:pt idx="2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157B-41D5-8C49-580BB97FD42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 т.ч.Интернет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8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General</c:formatCode>
                <c:ptCount val="3"/>
                <c:pt idx="0">
                  <c:v>22</c:v>
                </c:pt>
                <c:pt idx="1">
                  <c:v>23</c:v>
                </c:pt>
                <c:pt idx="2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157B-41D5-8C49-580BB97FD4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86144"/>
        <c:axId val="-2036091584"/>
      </c:barChart>
      <c:catAx>
        <c:axId val="-20360861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91584"/>
        <c:crosses val="autoZero"/>
        <c:auto val="1"/>
        <c:lblAlgn val="ctr"/>
        <c:lblOffset val="100"/>
        <c:noMultiLvlLbl val="0"/>
      </c:catAx>
      <c:valAx>
        <c:axId val="-203609158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0360861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31238902559055121"/>
          <c:y val="0.88044203073766891"/>
          <c:w val="0.34865944881889765"/>
          <c:h val="0.1195579692623310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0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0.96</c:v>
                </c:pt>
                <c:pt idx="1">
                  <c:v>0.97</c:v>
                </c:pt>
                <c:pt idx="2">
                  <c:v>0.96399999999999997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8D9-468A-87CE-3524E86AE22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6091040"/>
        <c:axId val="-2036085600"/>
      </c:barChart>
      <c:catAx>
        <c:axId val="-20360910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-2036085600"/>
        <c:crosses val="autoZero"/>
        <c:auto val="1"/>
        <c:lblAlgn val="ctr"/>
        <c:lblOffset val="100"/>
        <c:noMultiLvlLbl val="0"/>
      </c:catAx>
      <c:valAx>
        <c:axId val="-2036085600"/>
        <c:scaling>
          <c:orientation val="minMax"/>
        </c:scaling>
        <c:delete val="1"/>
        <c:axPos val="l"/>
        <c:majorGridlines/>
        <c:numFmt formatCode="0.0%" sourceLinked="1"/>
        <c:majorTickMark val="out"/>
        <c:minorTickMark val="none"/>
        <c:tickLblPos val="nextTo"/>
        <c:crossAx val="-203609104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 b="1">
          <a:latin typeface="Times New Roman" panose="02020603050405020304" pitchFamily="18" charset="0"/>
          <a:cs typeface="Times New Roman" panose="02020603050405020304" pitchFamily="18" charset="0"/>
        </a:defRPr>
      </a:pPr>
      <a:endParaRPr lang="ru-RU"/>
    </a:p>
  </c:tx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0.99</c:v>
                </c:pt>
                <c:pt idx="1">
                  <c:v>1</c:v>
                </c:pt>
                <c:pt idx="2">
                  <c:v>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89952"/>
        <c:axId val="-2036089408"/>
      </c:barChart>
      <c:catAx>
        <c:axId val="-2036089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89408"/>
        <c:crosses val="autoZero"/>
        <c:auto val="1"/>
        <c:lblAlgn val="ctr"/>
        <c:lblOffset val="100"/>
        <c:noMultiLvlLbl val="0"/>
      </c:catAx>
      <c:valAx>
        <c:axId val="-203608940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60899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3FDD-4787-9615-025A786F5AAB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3FDD-4787-9615-025A786F5AAB}"/>
              </c:ext>
            </c:extLst>
          </c:dPt>
          <c:dLbls>
            <c:dLbl>
              <c:idx val="0"/>
              <c:layout>
                <c:manualLayout>
                  <c:x val="3.9619911119227115E-2"/>
                  <c:y val="-1.60320243379583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1-3FDD-4787-9615-025A786F5AAB}"/>
                </c:ext>
                <c:ext xmlns:c15="http://schemas.microsoft.com/office/drawing/2012/chart" uri="{CE6537A1-D6FC-4f65-9D91-7224C49458BB}"/>
              </c:extLst>
            </c:dLbl>
            <c:dLbl>
              <c:idx val="1"/>
              <c:layout>
                <c:manualLayout>
                  <c:x val="-0.11862812542799256"/>
                  <c:y val="-3.145963809402017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3-3FDD-4787-9615-025A786F5AAB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Лист1!$A$2:$A$3</c:f>
              <c:strCache>
                <c:ptCount val="2"/>
                <c:pt idx="0">
                  <c:v>городское население</c:v>
                </c:pt>
                <c:pt idx="1">
                  <c:v>сельское население</c:v>
                </c:pt>
              </c:strCache>
            </c:strRef>
          </c:cat>
          <c:val>
            <c:numRef>
              <c:f>Лист1!$B$2:$B$3</c:f>
              <c:numCache>
                <c:formatCode>0%</c:formatCode>
                <c:ptCount val="2"/>
                <c:pt idx="0">
                  <c:v>0.41799999999999998</c:v>
                </c:pt>
                <c:pt idx="1">
                  <c:v>0.58199999999999996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3FDD-4787-9615-025A786F5A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Times New Roman" panose="02020603050405020304" pitchFamily="18" charset="0"/>
                    <a:ea typeface="+mn-ea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0.00</c:formatCode>
                <c:ptCount val="3"/>
                <c:pt idx="0">
                  <c:v>128.22</c:v>
                </c:pt>
                <c:pt idx="1">
                  <c:v>155.613</c:v>
                </c:pt>
                <c:pt idx="2">
                  <c:v>180.24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8D7-4CA5-89E8-67C5AF29300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6088864"/>
        <c:axId val="-2036088320"/>
      </c:barChart>
      <c:catAx>
        <c:axId val="-20360888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6088320"/>
        <c:crosses val="autoZero"/>
        <c:auto val="1"/>
        <c:lblAlgn val="ctr"/>
        <c:lblOffset val="100"/>
        <c:noMultiLvlLbl val="0"/>
      </c:catAx>
      <c:valAx>
        <c:axId val="-203608832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-2036088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2112572144838773E-2"/>
          <c:y val="0.15461226652330334"/>
          <c:w val="0.71640127622939653"/>
          <c:h val="0.5986163297823643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штатные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0.55000000000000004</c:v>
                </c:pt>
                <c:pt idx="1">
                  <c:v>0.55000000000000004</c:v>
                </c:pt>
                <c:pt idx="2">
                  <c:v>0.55000000000000004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FA-4016-B827-F3F8B8A9A401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внеш.совм.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2.8554311303218075E-2"/>
                  <c:y val="7.158353488513661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2-D3FA-4016-B827-F3F8B8A9A401}"/>
                </c:ex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0.11</c:v>
                </c:pt>
                <c:pt idx="1">
                  <c:v>0.11</c:v>
                </c:pt>
                <c:pt idx="2">
                  <c:v>0.11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D3FA-4016-B827-F3F8B8A9A40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033852480"/>
        <c:axId val="-2033854112"/>
      </c:barChart>
      <c:catAx>
        <c:axId val="-20338524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-2033854112"/>
        <c:crosses val="autoZero"/>
        <c:auto val="1"/>
        <c:lblAlgn val="ctr"/>
        <c:lblOffset val="100"/>
        <c:noMultiLvlLbl val="0"/>
      </c:catAx>
      <c:valAx>
        <c:axId val="-2033854112"/>
        <c:scaling>
          <c:orientation val="minMax"/>
        </c:scaling>
        <c:delete val="1"/>
        <c:axPos val="l"/>
        <c:majorGridlines/>
        <c:numFmt formatCode="0.0%" sourceLinked="1"/>
        <c:majorTickMark val="out"/>
        <c:minorTickMark val="none"/>
        <c:tickLblPos val="nextTo"/>
        <c:crossAx val="-2033852480"/>
        <c:crosses val="autoZero"/>
        <c:crossBetween val="between"/>
      </c:valAx>
    </c:plotArea>
    <c:legend>
      <c:legendPos val="r"/>
      <c:layout/>
      <c:overlay val="0"/>
      <c:txPr>
        <a:bodyPr/>
        <a:lstStyle/>
        <a:p>
          <a:pPr>
            <a:defRPr>
              <a:solidFill>
                <a:schemeClr val="tx1"/>
              </a:solidFill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0.91100000000000003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3855744"/>
        <c:axId val="-2033851936"/>
      </c:barChart>
      <c:catAx>
        <c:axId val="-203385574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3851936"/>
        <c:crosses val="autoZero"/>
        <c:auto val="1"/>
        <c:lblAlgn val="ctr"/>
        <c:lblOffset val="100"/>
        <c:noMultiLvlLbl val="0"/>
      </c:catAx>
      <c:valAx>
        <c:axId val="-203385193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38557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Лист1!$B$2</c:f>
              <c:numCache>
                <c:formatCode>General</c:formatCode>
                <c:ptCount val="1"/>
                <c:pt idx="0">
                  <c:v>22444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AC3B-4D28-915D-F287CC2B9AB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Лист1!$C$2</c:f>
              <c:numCache>
                <c:formatCode>General</c:formatCode>
                <c:ptCount val="1"/>
                <c:pt idx="0">
                  <c:v>22759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AC3B-4D28-915D-F287CC2B9AB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численность начеления</c:v>
                </c:pt>
              </c:strCache>
            </c:strRef>
          </c:cat>
          <c:val>
            <c:numRef>
              <c:f>Лист1!$D$2</c:f>
              <c:numCache>
                <c:formatCode>General</c:formatCode>
                <c:ptCount val="1"/>
                <c:pt idx="0">
                  <c:v>22629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07770448"/>
        <c:axId val="-2107768272"/>
      </c:barChart>
      <c:catAx>
        <c:axId val="-21077704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07768272"/>
        <c:crosses val="autoZero"/>
        <c:auto val="1"/>
        <c:lblAlgn val="ctr"/>
        <c:lblOffset val="100"/>
        <c:noMultiLvlLbl val="0"/>
      </c:catAx>
      <c:valAx>
        <c:axId val="-210776827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1077704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 b="1"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dirty="0" smtClean="0"/>
              <a:t>Занятость по отраслям</a:t>
            </a:r>
            <a:endParaRPr lang="ru-RU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обрабатывающая промышленность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Лист1!$B$2</c:f>
              <c:numCache>
                <c:formatCode>0.00%</c:formatCode>
                <c:ptCount val="1"/>
                <c:pt idx="0">
                  <c:v>0.29099999999999998</c:v>
                </c:pt>
              </c:numCache>
            </c:numRef>
          </c:val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с/х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Лист1!$C$2</c:f>
              <c:numCache>
                <c:formatCode>0.00%</c:formatCode>
                <c:ptCount val="1"/>
                <c:pt idx="0">
                  <c:v>6.2E-2</c:v>
                </c:pt>
              </c:numCache>
            </c:numRef>
          </c:val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строительство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Лист1!$D$2</c:f>
              <c:numCache>
                <c:formatCode>0.00%</c:formatCode>
                <c:ptCount val="1"/>
                <c:pt idx="0">
                  <c:v>0.17100000000000001</c:v>
                </c:pt>
              </c:numCache>
            </c:numRef>
          </c:val>
        </c:ser>
        <c:ser>
          <c:idx val="3"/>
          <c:order val="3"/>
          <c:tx>
            <c:strRef>
              <c:f>Лист1!$E$1</c:f>
              <c:strCache>
                <c:ptCount val="1"/>
                <c:pt idx="0">
                  <c:v>здравоохранение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Лист1!$E$2</c:f>
              <c:numCache>
                <c:formatCode>0.00%</c:formatCode>
                <c:ptCount val="1"/>
                <c:pt idx="0">
                  <c:v>4.4999999999999998E-2</c:v>
                </c:pt>
              </c:numCache>
            </c:numRef>
          </c:val>
        </c:ser>
        <c:ser>
          <c:idx val="4"/>
          <c:order val="4"/>
          <c:tx>
            <c:strRef>
              <c:f>Лист1!$F$1</c:f>
              <c:strCache>
                <c:ptCount val="1"/>
                <c:pt idx="0">
                  <c:v>операции с недвиж.имуществом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Лист1!$F$2</c:f>
              <c:numCache>
                <c:formatCode>0.00%</c:formatCode>
                <c:ptCount val="1"/>
                <c:pt idx="0">
                  <c:v>2.1000000000000001E-2</c:v>
                </c:pt>
              </c:numCache>
            </c:numRef>
          </c:val>
        </c:ser>
        <c:ser>
          <c:idx val="5"/>
          <c:order val="5"/>
          <c:tx>
            <c:strRef>
              <c:f>Лист1!$G$1</c:f>
              <c:strCache>
                <c:ptCount val="1"/>
                <c:pt idx="0">
                  <c:v>гостиницы и рестораны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Лист1!$G$2</c:f>
              <c:numCache>
                <c:formatCode>0%</c:formatCode>
                <c:ptCount val="1"/>
                <c:pt idx="0">
                  <c:v>0.02</c:v>
                </c:pt>
              </c:numCache>
            </c:numRef>
          </c:val>
        </c:ser>
        <c:ser>
          <c:idx val="6"/>
          <c:order val="6"/>
          <c:tx>
            <c:strRef>
              <c:f>Лист1!$H$1</c:f>
              <c:strCache>
                <c:ptCount val="1"/>
                <c:pt idx="0">
                  <c:v>обеспечение э/энергией, газом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Лист1!$H$2</c:f>
              <c:numCache>
                <c:formatCode>0.00%</c:formatCode>
                <c:ptCount val="1"/>
                <c:pt idx="0">
                  <c:v>2.1000000000000001E-2</c:v>
                </c:pt>
              </c:numCache>
            </c:numRef>
          </c:val>
        </c:ser>
        <c:ser>
          <c:idx val="7"/>
          <c:order val="7"/>
          <c:tx>
            <c:strRef>
              <c:f>Лист1!$I$1</c:f>
              <c:strCache>
                <c:ptCount val="1"/>
                <c:pt idx="0">
                  <c:v>прочие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</c:f>
              <c:strCache>
                <c:ptCount val="1"/>
                <c:pt idx="0">
                  <c:v>отрасли</c:v>
                </c:pt>
              </c:strCache>
            </c:strRef>
          </c:cat>
          <c:val>
            <c:numRef>
              <c:f>Лист1!$I$2</c:f>
              <c:numCache>
                <c:formatCode>0.00%</c:formatCode>
                <c:ptCount val="1"/>
                <c:pt idx="0">
                  <c:v>0.36899999999999999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-2108820848"/>
        <c:axId val="-2108820304"/>
      </c:barChart>
      <c:catAx>
        <c:axId val="-210882084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-2108820304"/>
        <c:crosses val="autoZero"/>
        <c:auto val="1"/>
        <c:lblAlgn val="ctr"/>
        <c:lblOffset val="100"/>
        <c:noMultiLvlLbl val="0"/>
      </c:catAx>
      <c:valAx>
        <c:axId val="-21088203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08820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187500000000001E-2"/>
          <c:y val="3.911111111111111E-2"/>
          <c:w val="0.96562499999999996"/>
          <c:h val="0.59761525809273841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от 2 мес. до 7 лет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0%</c:formatCode>
                <c:ptCount val="3"/>
                <c:pt idx="0">
                  <c:v>0.76</c:v>
                </c:pt>
                <c:pt idx="1">
                  <c:v>0.65</c:v>
                </c:pt>
                <c:pt idx="2">
                  <c:v>0.72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42DE-46DA-9008-F27C1150D7A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от 2 мес. до 3 лет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0%</c:formatCode>
                <c:ptCount val="3"/>
                <c:pt idx="0">
                  <c:v>0.3</c:v>
                </c:pt>
                <c:pt idx="1">
                  <c:v>0.38</c:v>
                </c:pt>
                <c:pt idx="2">
                  <c:v>0.44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42DE-46DA-9008-F27C1150D7A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от 3 до 7 лет</c:v>
                </c:pt>
              </c:strCache>
            </c:strRef>
          </c:tx>
          <c:spPr>
            <a:solidFill>
              <a:srgbClr val="FFFF0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Лист1!$D$2:$D$4</c:f>
              <c:numCache>
                <c:formatCode>0%</c:formatCode>
                <c:ptCount val="3"/>
                <c:pt idx="0">
                  <c:v>0.9</c:v>
                </c:pt>
                <c:pt idx="1">
                  <c:v>0.8</c:v>
                </c:pt>
                <c:pt idx="2">
                  <c:v>0.83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42DE-46DA-9008-F27C1150D7A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2108817040"/>
        <c:axId val="-2108819760"/>
      </c:barChart>
      <c:catAx>
        <c:axId val="-21088170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108819760"/>
        <c:crosses val="autoZero"/>
        <c:auto val="1"/>
        <c:lblAlgn val="ctr"/>
        <c:lblOffset val="100"/>
        <c:noMultiLvlLbl val="0"/>
      </c:catAx>
      <c:valAx>
        <c:axId val="-210881976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crossAx val="-210881704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3869832677165352E-2"/>
          <c:y val="0.80990600174978122"/>
          <c:w val="0.83101033464566931"/>
          <c:h val="0.16876066491688538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дошкольников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численность дошкольников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General</c:formatCode>
                <c:ptCount val="3"/>
                <c:pt idx="0">
                  <c:v>738</c:v>
                </c:pt>
                <c:pt idx="1">
                  <c:v>693</c:v>
                </c:pt>
                <c:pt idx="2">
                  <c:v>626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0E71-490A-8581-FAE43C187F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108819216"/>
        <c:axId val="-2035265168"/>
      </c:barChart>
      <c:catAx>
        <c:axId val="-21088192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5168"/>
        <c:crosses val="autoZero"/>
        <c:auto val="1"/>
        <c:lblAlgn val="ctr"/>
        <c:lblOffset val="100"/>
        <c:noMultiLvlLbl val="0"/>
      </c:catAx>
      <c:valAx>
        <c:axId val="-203526516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-21088192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pPr>
            <a:r>
              <a:rPr lang="ru-RU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Доля</a:t>
            </a:r>
            <a:r>
              <a:rPr lang="ru-RU" b="1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ОВЗ / инвалидов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Times New Roman" panose="02020603050405020304" pitchFamily="18" charset="0"/>
              <a:ea typeface="+mn-ea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ОВЗ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8.0000000000000002E-3</c:v>
                </c:pt>
                <c:pt idx="1">
                  <c:v>4.0000000000000001E-3</c:v>
                </c:pt>
                <c:pt idx="2">
                  <c:v>4.7999999999999996E-3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6D1-447D-AAD6-2353636CDECF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инвалиды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Лист1!$C$2:$C$4</c:f>
              <c:numCache>
                <c:formatCode>0.0%</c:formatCode>
                <c:ptCount val="3"/>
                <c:pt idx="0">
                  <c:v>8.9999999999999993E-3</c:v>
                </c:pt>
                <c:pt idx="1">
                  <c:v>7.0000000000000001E-3</c:v>
                </c:pt>
                <c:pt idx="2">
                  <c:v>1.2800000000000001E-2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D324-438E-977A-5F130A06D8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8976"/>
        <c:axId val="-2035266800"/>
      </c:barChart>
      <c:catAx>
        <c:axId val="-20352689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6800"/>
        <c:crosses val="autoZero"/>
        <c:auto val="1"/>
        <c:lblAlgn val="ctr"/>
        <c:lblOffset val="100"/>
        <c:noMultiLvlLbl val="0"/>
      </c:catAx>
      <c:valAx>
        <c:axId val="-203526680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52689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0.41829413159661399"/>
          <c:y val="3.1813801132088537E-2"/>
        </c:manualLayout>
      </c:layout>
      <c:overlay val="0"/>
      <c:txPr>
        <a:bodyPr/>
        <a:lstStyle/>
        <a:p>
          <a:pPr>
            <a:defRPr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ru-RU"/>
        </a:p>
      </c:txPr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3923130972244172"/>
          <c:y val="0.19020257899022949"/>
          <c:w val="0.7790859593963263"/>
          <c:h val="0.6727095429561466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Педагогические кадры</c:v>
                </c:pt>
              </c:strCache>
            </c:strRef>
          </c:tx>
          <c:dPt>
            <c:idx val="0"/>
            <c:bubble3D val="0"/>
            <c:explosion val="5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Lbls>
            <c:dLbl>
              <c:idx val="0"/>
              <c:layout>
                <c:manualLayout>
                  <c:x val="-0.18136521816623671"/>
                  <c:y val="-0.32301688659256661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471847952013464"/>
                      <c:h val="0.11496350863641085"/>
                    </c:manualLayout>
                  </c15:layout>
                </c:ext>
              </c:extLst>
            </c:dLbl>
            <c:dLbl>
              <c:idx val="1"/>
              <c:layout>
                <c:manualLayout>
                  <c:x val="-1.8640001104441917E-2"/>
                  <c:y val="0.21762484582717706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8326973146605516"/>
                      <c:h val="0.16832392962614112"/>
                    </c:manualLayout>
                  </c15:layout>
                </c:ext>
              </c:extLst>
            </c:dLbl>
            <c:dLbl>
              <c:idx val="2"/>
              <c:layout>
                <c:manualLayout>
                  <c:x val="-0.13093242291875246"/>
                  <c:y val="0.11664472114076047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82977155095406"/>
                      <c:h val="0.11510811682337486"/>
                    </c:manualLayout>
                  </c15:layout>
                </c:ext>
              </c:extLst>
            </c:dLbl>
            <c:dLbl>
              <c:idx val="3"/>
              <c:layout>
                <c:manualLayout>
                  <c:x val="-0.11906671886455046"/>
                  <c:y val="2.8922776039949122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0066527585213"/>
                      <c:h val="0.11510811682337486"/>
                    </c:manualLayout>
                  </c15:layout>
                </c:ext>
              </c:extLst>
            </c:dLbl>
            <c:dLbl>
              <c:idx val="4"/>
              <c:layout>
                <c:manualLayout>
                  <c:x val="0.22703072264729499"/>
                  <c:y val="5.7842136138473938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37531120653870498"/>
                      <c:h val="9.3127672404840961E-2"/>
                    </c:manualLayout>
                  </c15:layout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600" b="1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Лист1!$A$2:$A$6</c:f>
              <c:strCache>
                <c:ptCount val="5"/>
                <c:pt idx="0">
                  <c:v>воспитатели</c:v>
                </c:pt>
                <c:pt idx="1">
                  <c:v>ст. воспитатель</c:v>
                </c:pt>
                <c:pt idx="2">
                  <c:v>муз.руководитель</c:v>
                </c:pt>
                <c:pt idx="3">
                  <c:v>учитель-логопед</c:v>
                </c:pt>
                <c:pt idx="4">
                  <c:v>педагог-психолог</c:v>
                </c:pt>
              </c:strCache>
            </c:strRef>
          </c:cat>
          <c:val>
            <c:numRef>
              <c:f>Лист1!$B$2:$B$6</c:f>
              <c:numCache>
                <c:formatCode>0.0%</c:formatCode>
                <c:ptCount val="5"/>
                <c:pt idx="0">
                  <c:v>0.81799999999999995</c:v>
                </c:pt>
                <c:pt idx="1">
                  <c:v>6.0999999999999999E-2</c:v>
                </c:pt>
                <c:pt idx="2">
                  <c:v>7.5999999999999998E-2</c:v>
                </c:pt>
                <c:pt idx="3">
                  <c:v>0.03</c:v>
                </c:pt>
                <c:pt idx="4">
                  <c:v>1.0999999999999999E-2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Лист1!$A$2:$A$4</c:f>
              <c:numCache>
                <c:formatCode>General</c:formatCode>
                <c:ptCount val="3"/>
                <c:pt idx="0">
                  <c:v>2021</c:v>
                </c:pt>
                <c:pt idx="1">
                  <c:v>2022</c:v>
                </c:pt>
                <c:pt idx="2">
                  <c:v>2023</c:v>
                </c:pt>
              </c:numCache>
            </c:numRef>
          </c:cat>
          <c:val>
            <c:numRef>
              <c:f>Лист1!$B$2:$B$4</c:f>
              <c:numCache>
                <c:formatCode>0.0%</c:formatCode>
                <c:ptCount val="3"/>
                <c:pt idx="0">
                  <c:v>1</c:v>
                </c:pt>
                <c:pt idx="1">
                  <c:v>1</c:v>
                </c:pt>
                <c:pt idx="2">
                  <c:v>0.89800000000000002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6051-478C-987A-EF20606D2B3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2035266256"/>
        <c:axId val="-2035265712"/>
      </c:barChart>
      <c:catAx>
        <c:axId val="-2035266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-2035265712"/>
        <c:crosses val="autoZero"/>
        <c:auto val="1"/>
        <c:lblAlgn val="ctr"/>
        <c:lblOffset val="100"/>
        <c:noMultiLvlLbl val="0"/>
      </c:catAx>
      <c:valAx>
        <c:axId val="-20352657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crossAx val="-203526625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3A3E2ABD-5B2C-4564-AB83-BAB9DD625E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B376F9AC-640E-4CDA-929B-75153D4DA4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13B4AB55-F01F-4570-A633-2328B62689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D349C27-95A2-44CC-97C9-739BB7FEB3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335265D-1BA0-440C-AAA7-88D932009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4155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1290BD1-6A40-416E-A9A1-CF0F6877A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E555BE5D-778A-4187-A711-D633428328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8CCEF10B-C6C0-4BD1-B7C7-971D380DC3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E492B9C-8170-488D-AD90-C9BE3558C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770AF81C-0C26-48A3-BD48-1299EE4BB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1044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="" xmlns:a16="http://schemas.microsoft.com/office/drawing/2014/main" id="{07771BEF-400A-468E-A8D0-620983DF17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="" xmlns:a16="http://schemas.microsoft.com/office/drawing/2014/main" id="{6F8B8EF4-5E12-4653-AFB2-CC63B93E57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DF97B2E1-ED5E-4D81-998D-A31E76164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0E7D2CF0-ED4E-4BFB-8F64-3167349E4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E84747CF-DFD6-49D9-9034-BCB955A97F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32734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2F256BB-D929-4AF2-BD20-CC38C1210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5FC32FB-BB14-4665-A455-1E0DE33B0F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29948630-F766-45FA-9B9D-0DB91D22B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15F0D0E9-5272-4BBB-BE92-0FD05DE902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56A69B41-4131-4FAC-B447-904FFBD63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37289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D067A2B-38C0-4F40-8314-16105F9742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99E8C12D-187F-4499-8E44-47C7538F95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A7394766-CB4D-405A-8BB6-154DF0260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E4CF2AE5-2CA2-416D-AB71-7A8630CCBC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BC6FA35A-0ACE-43ED-B482-D12193D5F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7421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B7FE02F-3F58-4A37-80E0-8CC9072574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8799890-20D5-4925-997C-5C21858B18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224B1CFA-3EF2-4266-9FBA-CF35303589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DAA19D0F-CCB6-40C8-821C-6C99EC69DB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5300CD6-FA09-47E6-8F6B-4620CB0FC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84FB22C-DF2A-4A4C-A6CD-4BF005AAC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724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9052822E-8B5C-4A5B-8A18-658C2FB1B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CEADAE6F-B551-418D-871C-6B6E7C9A69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="" xmlns:a16="http://schemas.microsoft.com/office/drawing/2014/main" id="{F902C660-C956-4285-B178-7AA33ABFF70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A6AD2DB0-0358-4316-A8B2-5ADD9A9B2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="" xmlns:a16="http://schemas.microsoft.com/office/drawing/2014/main" id="{7EA9EEC6-B1AD-4F09-A3DF-94C94DD923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="" xmlns:a16="http://schemas.microsoft.com/office/drawing/2014/main" id="{655E9DF5-888E-4A8F-8CF4-DE28AED1A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="" xmlns:a16="http://schemas.microsoft.com/office/drawing/2014/main" id="{43E77B4E-E84C-4649-890D-AD1DFE2A91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Номер слайда 8">
            <a:extLst>
              <a:ext uri="{FF2B5EF4-FFF2-40B4-BE49-F238E27FC236}">
                <a16:creationId xmlns="" xmlns:a16="http://schemas.microsoft.com/office/drawing/2014/main" id="{45D298CB-35D0-4E6C-A610-01ED45603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764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1AE16C1-3D34-4A32-B4E1-A045E354A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1D8832DD-1E3B-455B-A34C-AD7AF028B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84C00621-B107-478E-87CB-ECA7FAEC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="" xmlns:a16="http://schemas.microsoft.com/office/drawing/2014/main" id="{D922AD6F-28D2-4921-8DB3-BF411FCAB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5111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="" xmlns:a16="http://schemas.microsoft.com/office/drawing/2014/main" id="{C5F882B5-474F-4204-9144-B66CE3E8F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="" xmlns:a16="http://schemas.microsoft.com/office/drawing/2014/main" id="{CE7B7030-EF83-4095-98CF-C0997946B2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0B75FCAC-EDE2-486A-B7F9-8B93EDA93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0897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745EBDC-C743-420F-BFD1-1E16AA091C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75CCDF4-CF19-4C2B-86F9-5B65DDBDC0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DBCF75AA-1885-4A21-A4CE-3617C78FEC1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58E2447D-AFB2-49E6-9A82-4C7CB11F7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ABBEA6-7C60-4B02-AE87-00D78D8422AF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CC780758-6A7F-464E-AAA5-DCFD133D20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81D2D5CA-1B02-41F9-A04D-6F07092A6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9027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511C4CD-201B-4689-8B6C-617CD2248B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="" xmlns:a16="http://schemas.microsoft.com/office/drawing/2014/main" id="{B539D9CA-0D05-4774-96CB-BD1BD04CDD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="" xmlns:a16="http://schemas.microsoft.com/office/drawing/2014/main" id="{0B704FDD-ED73-4FF5-B7B6-E0D4F1852F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="" xmlns:a16="http://schemas.microsoft.com/office/drawing/2014/main" id="{2B6C49AE-984F-4BF1-91E5-6E22EF013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="" xmlns:a16="http://schemas.microsoft.com/office/drawing/2014/main" id="{4DCD2B75-53C7-42CA-9E88-7C9F963E56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="" xmlns:a16="http://schemas.microsoft.com/office/drawing/2014/main" id="{C5DBF04A-E0BD-41AB-89EC-4BD9BB698C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4993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669B8E3B-F89C-4E51-ADF2-A77E9A9464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="" xmlns:a16="http://schemas.microsoft.com/office/drawing/2014/main" id="{B2105233-27B9-4004-93A0-352AC3438F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="" xmlns:a16="http://schemas.microsoft.com/office/drawing/2014/main" id="{E4191711-EE6E-4275-A79A-E6D5CCCF5A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24D31-43A5-475A-80CF-332C9F6DCF35}" type="datetimeFigureOut">
              <a:rPr lang="en-US" smtClean="0"/>
              <a:t>11/5/2025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686BAA6E-01A8-4288-BA78-F25CF8E414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ABEE0344-31B8-458C-8547-958CC60F6C9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294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0.xml"/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Relationship Id="rId5" Type="http://schemas.openxmlformats.org/officeDocument/2006/relationships/chart" Target="../charts/chart16.xml"/><Relationship Id="rId4" Type="http://schemas.openxmlformats.org/officeDocument/2006/relationships/chart" Target="../charts/char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1836277A-5467-4907-BCBD-9FAF960DDC2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2588255"/>
          </a:xfrm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 СИСТЕМЫ ОБРАЗОВАНИЯ ШАТКОВСКОГО МУНИЦИПАЛЬНОГО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ОРУГА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НИЖЕГОРОДСКОЙ ОБЛАСТИ ЗА 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ru-RU" sz="3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AB415151-5416-439A-B0F4-10F713FFCFC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576064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КУСТОВА О.Н., </a:t>
            </a:r>
          </a:p>
          <a:p>
            <a:pPr algn="r"/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заместитель начальника </a:t>
            </a:r>
          </a:p>
          <a:p>
            <a:pPr algn="r"/>
            <a:r>
              <a:rPr lang="ru-RU" sz="29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отдела образования</a:t>
            </a:r>
          </a:p>
          <a:p>
            <a:pPr algn="r"/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ОКТЯБРЬ 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ГОДА</a:t>
            </a:r>
          </a:p>
        </p:txBody>
      </p:sp>
    </p:spTree>
    <p:extLst>
      <p:ext uri="{BB962C8B-B14F-4D97-AF65-F5344CB8AC3E}">
        <p14:creationId xmlns:p14="http://schemas.microsoft.com/office/powerpoint/2010/main" val="20419688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4CBE775-901C-43A0-A9F3-61182F3B94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585" y="1495425"/>
            <a:ext cx="11707585" cy="48434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Учебная площадь в расчете на 1 обучающегося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6,18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b="1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3,96 </a:t>
            </a:r>
            <a:r>
              <a:rPr lang="ru-RU" sz="2000" dirty="0" err="1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кв.м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Число персональных компьютеров, используемых в учебных целях, в расчете на 100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обучающихся</a:t>
            </a:r>
          </a:p>
          <a:p>
            <a:pPr marL="0" indent="0" algn="ctr">
              <a:buNone/>
            </a:pP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(обл. – 20 шт.):</a:t>
            </a:r>
            <a:endParaRPr lang="ru-RU" sz="20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ECC15C99-FF11-4F5D-A042-F62289467F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332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материально-техническое и информационное обеспечение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3C1B64FE-4AE4-49C0-B1BA-FCA0ACF394C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30325327"/>
              </p:ext>
            </p:extLst>
          </p:nvPr>
        </p:nvGraphicFramePr>
        <p:xfrm>
          <a:off x="2032000" y="2552700"/>
          <a:ext cx="8128000" cy="3585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40918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7A64D8A2-F5E9-4AEA-86DE-7AB9F8BB8F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</a:t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образования для лиц с ОВЗ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89282"/>
              </p:ext>
            </p:extLst>
          </p:nvPr>
        </p:nvGraphicFramePr>
        <p:xfrm>
          <a:off x="1253646" y="1549294"/>
          <a:ext cx="10337849" cy="3362742"/>
        </p:xfrm>
        <a:graphic>
          <a:graphicData uri="http://schemas.openxmlformats.org/drawingml/2006/table">
            <a:tbl>
              <a:tblPr firstRow="1" firstCol="1" bandRow="1">
                <a:tableStyleId>{8799B23B-EC83-4686-B30A-512413B5E67A}</a:tableStyleId>
              </a:tblPr>
              <a:tblGrid>
                <a:gridCol w="749030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2870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81884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127172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отдельных классах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осуществляющих образовательную деятельность по адаптированным основным общеобразовательным программам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2,01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(обл. – 2,27)</a:t>
                      </a:r>
                      <a:endParaRPr lang="ru-RU" sz="2000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из них инвалидов, детей-инвалидов.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38,89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(обл. – 42,55)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u="sng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формате совместного обучения </a:t>
                      </a:r>
                      <a:r>
                        <a:rPr lang="ru-RU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(инклюзии)  всего; </a:t>
                      </a:r>
                      <a:endParaRPr lang="ru-RU" sz="1800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1,93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(обл. – 1,1)</a:t>
                      </a:r>
                      <a:endParaRPr lang="ru-RU" sz="2000" b="1" dirty="0">
                        <a:solidFill>
                          <a:schemeClr val="accent1">
                            <a:lumMod val="7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970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- из них инвалидов, детей-инвалидов. </a:t>
                      </a:r>
                      <a:endParaRPr lang="ru-RU" sz="180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1800" b="1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34,78 </a:t>
                      </a:r>
                    </a:p>
                    <a:p>
                      <a:pPr algn="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b="1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(обл. – 25,84)</a:t>
                      </a:r>
                      <a:endParaRPr lang="ru-RU" sz="18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5F730277-F44E-83C8-951F-C0C5A821404F}"/>
              </a:ext>
            </a:extLst>
          </p:cNvPr>
          <p:cNvSpPr txBox="1"/>
          <p:nvPr/>
        </p:nvSpPr>
        <p:spPr>
          <a:xfrm>
            <a:off x="249676" y="5483804"/>
            <a:ext cx="1169264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 в соответствии с ФГОС образования обучающихся с умственной отсталостью (интеллектуальными нарушениями) </a:t>
            </a:r>
            <a:r>
              <a:rPr lang="ru-RU" sz="24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240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79,6% 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86,2%)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97331576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детей, обучающихся по адаптированным образовательным программам начального общего, основного общего и среднего общего образования</a:t>
            </a:r>
            <a:endParaRPr lang="ru-RU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3415546"/>
              </p:ext>
            </p:extLst>
          </p:nvPr>
        </p:nvGraphicFramePr>
        <p:xfrm>
          <a:off x="903514" y="2658383"/>
          <a:ext cx="10515600" cy="158496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6852557"/>
                <a:gridCol w="1502229"/>
                <a:gridCol w="2160814"/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тяжелым нарушением речи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7,1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ru-RU" sz="2000" b="1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 </a:t>
                      </a:r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нарушением опорно-двигательного аппарата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28,6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задержкой психического развития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50,0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с расстройствами аутистического спектра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14,3</a:t>
                      </a:r>
                      <a:endParaRPr lang="ru-RU" sz="2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045160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51D0C3F-B4C9-437F-BE71-263F6A43D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горячего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питания</a:t>
            </a:r>
            <a:b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(обл. – 83,3%)</a:t>
            </a:r>
            <a:endParaRPr lang="ru-RU" sz="32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3108953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13530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A40A924-994E-48CD-B990-79AB0A6B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оценка уровня заработной платы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DB8C224-8F69-433D-A6EF-0504D420C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1" y="1162050"/>
            <a:ext cx="11897360" cy="50149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Отношение среднемесячной заработной платы педагогических работников общеобразовательных организаций к среднемесячной заработной плате в субъекте </a:t>
            </a:r>
            <a:endParaRPr lang="en-US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Расходы 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консолидированного бюджета на общее образование в расчете на 1 ребенка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(обл. – 110,66 </a:t>
            </a:r>
            <a:r>
              <a:rPr lang="ru-RU" sz="1800" b="1" dirty="0" err="1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.)</a:t>
            </a:r>
            <a:endParaRPr lang="en-US" sz="1800" b="1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11660657"/>
              </p:ext>
            </p:extLst>
          </p:nvPr>
        </p:nvGraphicFramePr>
        <p:xfrm>
          <a:off x="2457449" y="1843618"/>
          <a:ext cx="7038975" cy="21160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DF2A8BB8-FE68-49D7-BFFF-851407C0C9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86282576"/>
              </p:ext>
            </p:extLst>
          </p:nvPr>
        </p:nvGraphicFramePr>
        <p:xfrm>
          <a:off x="2457450" y="4355571"/>
          <a:ext cx="7038975" cy="2137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564586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0076" y="115744"/>
            <a:ext cx="10515600" cy="1088537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71240AD3-FC03-4978-AE59-15B3496FDE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2509" y="1053194"/>
            <a:ext cx="11530940" cy="5123770"/>
          </a:xfrm>
        </p:spPr>
        <p:txBody>
          <a:bodyPr>
            <a:normAutofit/>
          </a:bodyPr>
          <a:lstStyle/>
          <a:p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Доля детей в возрасте от 5 до 18 лет, охваченных услугами дополнительного образования</a:t>
            </a:r>
            <a:r>
              <a:rPr lang="ru-RU" sz="2000" i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–</a:t>
            </a:r>
            <a:r>
              <a:rPr lang="ru-RU" sz="2000" b="1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64,2%</a:t>
            </a: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b="1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0254407"/>
              </p:ext>
            </p:extLst>
          </p:nvPr>
        </p:nvGraphicFramePr>
        <p:xfrm>
          <a:off x="628651" y="1518555"/>
          <a:ext cx="9895114" cy="4279983"/>
        </p:xfrm>
        <a:graphic>
          <a:graphicData uri="http://schemas.openxmlformats.org/drawingml/2006/table">
            <a:tbl>
              <a:tblPr firstRow="1" firstCol="1" bandRow="1">
                <a:tableStyleId>{BC89EF96-8CEA-46FF-86C4-4CE0E7609802}</a:tableStyleId>
              </a:tblPr>
              <a:tblGrid>
                <a:gridCol w="6063054"/>
                <a:gridCol w="1388125"/>
                <a:gridCol w="2443935"/>
              </a:tblGrid>
              <a:tr h="618488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Численность </a:t>
                      </a: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детей, обучающихся по дополнительным общеобразовательным программам, по направлениям: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8,5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естественнонаучное;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туристско-краеведческое;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2,5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социально-педагогическое;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14,2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494197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искусств: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общеразвивающим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предпрофессиональным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58259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 области физической культуры и спорта: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/>
                      <a:endParaRPr lang="ru-RU" sz="2000" b="1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общеразвивающим программам;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25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309244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предпрофессиональным программам.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000" b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</a:t>
                      </a:r>
                      <a:endParaRPr lang="ru-RU" sz="2000" b="0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  <a:endParaRPr lang="ru-RU" sz="2000" b="1" dirty="0"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0" y="5822717"/>
            <a:ext cx="12192000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ru-RU" sz="19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численности детей-инвалидов в общей численности обучающихся в организациях, осуществляющих образовательную деятельность по дополнительным общеобразовательным </a:t>
            </a:r>
            <a:r>
              <a:rPr lang="ru-RU" sz="19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программам – </a:t>
            </a:r>
            <a:r>
              <a:rPr lang="ru-RU" sz="19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1,8%</a:t>
            </a:r>
            <a:endParaRPr lang="ru-RU" sz="19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3401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9229" y="1539876"/>
            <a:ext cx="11446328" cy="4351338"/>
          </a:xfrm>
        </p:spPr>
        <p:txBody>
          <a:bodyPr/>
          <a:lstStyle/>
          <a:p>
            <a:pPr marL="0" indent="0">
              <a:buNone/>
            </a:pP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Удельный вес численности педагогов дополнительного образования в возрасте моложе 35 лет – </a:t>
            </a:r>
            <a:r>
              <a:rPr lang="ru-RU" sz="2000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12,5%</a:t>
            </a:r>
            <a:endParaRPr lang="ru-RU" sz="2000" b="1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Численность педагогов учреждений дополнительного образования:</a:t>
            </a:r>
          </a:p>
          <a:p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3111541768"/>
              </p:ext>
            </p:extLst>
          </p:nvPr>
        </p:nvGraphicFramePr>
        <p:xfrm>
          <a:off x="1894114" y="2481943"/>
          <a:ext cx="7935686" cy="34765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22417526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19842" y="1562916"/>
            <a:ext cx="10743837" cy="4634683"/>
          </a:xfrm>
        </p:spPr>
        <p:txBody>
          <a:bodyPr>
            <a:normAutofit/>
          </a:bodyPr>
          <a:lstStyle/>
          <a:p>
            <a:pPr algn="just"/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Отношение среднемесячной заработной платы педагогических работников организаций дополнительного образования к среднемесячной заработной плате </a:t>
            </a:r>
            <a:r>
              <a:rPr lang="ru-RU" sz="20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учителей</a:t>
            </a:r>
          </a:p>
          <a:p>
            <a:pPr algn="just"/>
            <a:endParaRPr lang="ru-RU" sz="2000" dirty="0" smtClean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sz="20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Общий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объем финансовых средств, поступивших в организации, осуществляющие образовательную деятельность по дополнительным общеобразовательным программам, в расчете на одного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обучающегося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52,74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тыс.руб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Удельный вес финансовых средств от приносящей доход деятельности в общем объеме финансовых средств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38,99%</a:t>
            </a:r>
          </a:p>
          <a:p>
            <a:pPr marL="0" indent="0" algn="just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5B4F1B49-B159-466C-9EE8-E035F0F4B0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4142" y="397782"/>
            <a:ext cx="10515600" cy="843189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Дополнительное образование</a:t>
            </a:r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="" xmlns:a16="http://schemas.microsoft.com/office/drawing/2014/main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11367487"/>
              </p:ext>
            </p:extLst>
          </p:nvPr>
        </p:nvGraphicFramePr>
        <p:xfrm>
          <a:off x="2196332" y="2386148"/>
          <a:ext cx="7722368" cy="20232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34414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8154D9CA-1F99-40F6-B8A4-45145EBE6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009" y="286603"/>
            <a:ext cx="10981189" cy="702303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ВВЕДЕНИЕ: </a:t>
            </a:r>
            <a:b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СОЦИАЛЬНО-ЭКОНОМИЧЕСКОЕ РАЗВИТИЕ </a:t>
            </a:r>
            <a:r>
              <a:rPr lang="ru-RU" sz="32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ОКРУГА</a:t>
            </a:r>
            <a:endParaRPr lang="ru-RU" sz="3200" b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E176220-23CE-40E8-A376-0526324A6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802" y="988906"/>
            <a:ext cx="11374248" cy="5188057"/>
          </a:xfrm>
        </p:spPr>
        <p:txBody>
          <a:bodyPr/>
          <a:lstStyle/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                        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94F92436-205E-465C-994D-F0CAA50F75E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60986326"/>
              </p:ext>
            </p:extLst>
          </p:nvPr>
        </p:nvGraphicFramePr>
        <p:xfrm>
          <a:off x="3515513" y="1019739"/>
          <a:ext cx="5047462" cy="250865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8FAA55C5-D995-46B3-BEE4-F8031C9E781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54196936"/>
              </p:ext>
            </p:extLst>
          </p:nvPr>
        </p:nvGraphicFramePr>
        <p:xfrm>
          <a:off x="607272" y="3676028"/>
          <a:ext cx="4907703" cy="264857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3" name="Диаграмма 12">
            <a:extLst>
              <a:ext uri="{FF2B5EF4-FFF2-40B4-BE49-F238E27FC236}">
                <a16:creationId xmlns="" xmlns:a16="http://schemas.microsoft.com/office/drawing/2014/main" id="{810C40BD-5D26-4FE4-A648-50E7BA79489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8541283"/>
              </p:ext>
            </p:extLst>
          </p:nvPr>
        </p:nvGraphicFramePr>
        <p:xfrm>
          <a:off x="6541229" y="4094260"/>
          <a:ext cx="5264150" cy="247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822675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D51B2A83-1177-48CE-8137-99FB3C37E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9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ЗАНЯТОСТЬ НАСЕЛЕНИЯ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01772357"/>
              </p:ext>
            </p:extLst>
          </p:nvPr>
        </p:nvGraphicFramePr>
        <p:xfrm>
          <a:off x="838200" y="1412875"/>
          <a:ext cx="105156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53B1B7E-F88F-4CCC-903E-A0C9EE3DD4DB}"/>
              </a:ext>
            </a:extLst>
          </p:cNvPr>
          <p:cNvSpPr txBox="1"/>
          <p:nvPr/>
        </p:nvSpPr>
        <p:spPr>
          <a:xfrm>
            <a:off x="1019175" y="5766701"/>
            <a:ext cx="105156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безработицы – 0,39%</a:t>
            </a:r>
            <a:endParaRPr lang="ru-RU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53130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402377F6-D271-4882-AF14-B5BE05592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552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уровень доступности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DE926031-D7DA-472E-9C2E-9369E2D86C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493871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Доступность образования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лет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100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% </a:t>
            </a:r>
          </a:p>
          <a:p>
            <a:pPr marL="0" indent="0" algn="ctr">
              <a:buNone/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</a:t>
            </a: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дошкольным образованием</a:t>
            </a:r>
          </a:p>
          <a:p>
            <a:pPr marL="0" indent="0">
              <a:buNone/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18C15F4F-639E-4FBF-B9C4-1992CAD95C5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63588813"/>
              </p:ext>
            </p:extLst>
          </p:nvPr>
        </p:nvGraphicFramePr>
        <p:xfrm>
          <a:off x="1898650" y="2371725"/>
          <a:ext cx="8128000" cy="35718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TextBox 7">
            <a:extLst>
              <a:ext uri="{FF2B5EF4-FFF2-40B4-BE49-F238E27FC236}">
                <a16:creationId xmlns="" xmlns:a16="http://schemas.microsoft.com/office/drawing/2014/main" id="{353B1B7E-F88F-4CCC-903E-A0C9EE3DD4DB}"/>
              </a:ext>
            </a:extLst>
          </p:cNvPr>
          <p:cNvSpPr txBox="1"/>
          <p:nvPr/>
        </p:nvSpPr>
        <p:spPr>
          <a:xfrm>
            <a:off x="1019175" y="5766701"/>
            <a:ext cx="10515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роста ДОУ – 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87,5%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(МДОУ Лесогорский д/с – ликвидация)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90704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Объект 4">
            <a:extLst>
              <a:ext uri="{FF2B5EF4-FFF2-40B4-BE49-F238E27FC236}">
                <a16:creationId xmlns="" xmlns:a16="http://schemas.microsoft.com/office/drawing/2014/main" id="{D648A13E-74AB-4CF7-AACC-91BF46A58B68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0" y="1139698"/>
            <a:ext cx="10515600" cy="7745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Наполняемость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групп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17 чел. 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расчете на 1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пед.работника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9,5 чел. 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58A47920-953D-44CD-86F2-3FC899085B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065651882"/>
              </p:ext>
            </p:extLst>
          </p:nvPr>
        </p:nvGraphicFramePr>
        <p:xfrm>
          <a:off x="118382" y="1971485"/>
          <a:ext cx="4910817" cy="22739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D6D3333F-2B06-4DFF-8FA9-776F347BB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1872" y="166952"/>
            <a:ext cx="10515600" cy="77457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</a:t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доступности и кадровое обеспечение</a:t>
            </a:r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BF17D415-1EB4-461A-9C6F-3F0F2345D57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94177914"/>
              </p:ext>
            </p:extLst>
          </p:nvPr>
        </p:nvGraphicFramePr>
        <p:xfrm>
          <a:off x="151040" y="4229100"/>
          <a:ext cx="4927146" cy="22727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781883402"/>
              </p:ext>
            </p:extLst>
          </p:nvPr>
        </p:nvGraphicFramePr>
        <p:xfrm>
          <a:off x="4909457" y="2204357"/>
          <a:ext cx="7282543" cy="4391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720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4A40A924-994E-48CD-B990-79AB0A6BD0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96925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Дошкольное образование: </a:t>
            </a:r>
            <a:b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оценка уровня заработной платы</a:t>
            </a:r>
          </a:p>
        </p:txBody>
      </p:sp>
      <p:sp>
        <p:nvSpPr>
          <p:cNvPr id="9" name="Объект 8">
            <a:extLst>
              <a:ext uri="{FF2B5EF4-FFF2-40B4-BE49-F238E27FC236}">
                <a16:creationId xmlns="" xmlns:a16="http://schemas.microsoft.com/office/drawing/2014/main" id="{CDB8C224-8F69-433D-A6EF-0504D420CC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5275" y="1162050"/>
            <a:ext cx="11744325" cy="50149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Отношение среднемесячной заработной платы педагогических работников дошкольных образовате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льных организаций к среднемесячной заработной плате в сфере общего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образования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en-US" sz="18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ctr"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Расходы консолидированного бюджета на дошкольное образование в расчете на 1 ребенка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тыс.руб</a:t>
            </a: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)</a:t>
            </a:r>
          </a:p>
          <a:p>
            <a:pPr marL="0" indent="0">
              <a:buNone/>
            </a:pP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F33E7521-C290-4671-847F-85E2059B699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66148651"/>
              </p:ext>
            </p:extLst>
          </p:nvPr>
        </p:nvGraphicFramePr>
        <p:xfrm>
          <a:off x="2457449" y="1843618"/>
          <a:ext cx="7038975" cy="1830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7" name="Диаграмма 16">
            <a:extLst>
              <a:ext uri="{FF2B5EF4-FFF2-40B4-BE49-F238E27FC236}">
                <a16:creationId xmlns="" xmlns:a16="http://schemas.microsoft.com/office/drawing/2014/main" id="{DF2A8BB8-FE68-49D7-BFFF-851407C0C9E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996772568"/>
              </p:ext>
            </p:extLst>
          </p:nvPr>
        </p:nvGraphicFramePr>
        <p:xfrm>
          <a:off x="2457450" y="4210050"/>
          <a:ext cx="7038975" cy="22828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016203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940A2249-D6F5-40AE-8FB8-9390943955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8250"/>
            <a:ext cx="10515600" cy="4938713"/>
          </a:xfrm>
        </p:spPr>
        <p:txBody>
          <a:bodyPr/>
          <a:lstStyle/>
          <a:p>
            <a:pPr marL="0" indent="0" algn="ctr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Охват детей общим образованием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/ 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 по ФГОС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Заголовок 1">
            <a:extLst>
              <a:ext uri="{FF2B5EF4-FFF2-40B4-BE49-F238E27FC236}">
                <a16:creationId xmlns="" xmlns:a16="http://schemas.microsoft.com/office/drawing/2014/main" id="{87649DF1-EA6D-489A-A540-C0796D77C1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7312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уровень доступности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="" xmlns:a16="http://schemas.microsoft.com/office/drawing/2014/main" id="{15116ACF-C740-4EC1-96EC-F2F35997C7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40408856"/>
              </p:ext>
            </p:extLst>
          </p:nvPr>
        </p:nvGraphicFramePr>
        <p:xfrm>
          <a:off x="1936750" y="1938867"/>
          <a:ext cx="8128000" cy="37951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="" xmlns:a16="http://schemas.microsoft.com/office/drawing/2014/main" id="{7635391E-1EA0-4BDF-9776-7C426928E4FA}"/>
              </a:ext>
            </a:extLst>
          </p:cNvPr>
          <p:cNvSpPr txBox="1"/>
          <p:nvPr/>
        </p:nvSpPr>
        <p:spPr>
          <a:xfrm>
            <a:off x="838201" y="5734051"/>
            <a:ext cx="1051559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обучающихся, продолживших обучение по образовательным программам среднего общего образования, в общей численности обучающихся, получивших аттестат об основном общем образовании –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22,7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 (обл. – 36,2%)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0450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38586912-A558-433C-A7C2-AC3E3C2C1E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235" y="964293"/>
            <a:ext cx="11503479" cy="506377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Наполняемость классов (чел.) (обл. 1-4 – 22 чел., 5-9 </a:t>
            </a:r>
            <a:r>
              <a:rPr lang="ru-RU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21 чел., 10-11 </a:t>
            </a:r>
            <a:r>
              <a:rPr lang="ru-RU" sz="2600" dirty="0" err="1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кл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 – </a:t>
            </a:r>
            <a:r>
              <a:rPr lang="ru-RU" sz="26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17 </a:t>
            </a:r>
            <a:r>
              <a:rPr lang="ru-RU" sz="26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чел.)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sz="24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Оценка родителями обучающихся общеобразовательных организаций возможности выбора общеобразовательной организации  - </a:t>
            </a:r>
            <a:r>
              <a:rPr lang="ru-RU" sz="2400" dirty="0" smtClean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96,4%</a:t>
            </a:r>
            <a:endParaRPr lang="ru-RU" sz="24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Охват подвозом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(нуждающихся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подвозе) –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100% 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(обл. – 94,2%)</a:t>
            </a:r>
          </a:p>
          <a:p>
            <a:pPr marL="0" indent="0" algn="ctr">
              <a:buNone/>
            </a:pP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Доля  </a:t>
            </a:r>
            <a:r>
              <a:rPr lang="ru-RU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несовершеннолетних, состоящих на различных видах учета –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2,3</a:t>
            </a:r>
            <a:r>
              <a:rPr lang="ru-RU" sz="24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%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Заголовок 1">
            <a:extLst>
              <a:ext uri="{FF2B5EF4-FFF2-40B4-BE49-F238E27FC236}">
                <a16:creationId xmlns="" xmlns:a16="http://schemas.microsoft.com/office/drawing/2014/main" id="{E398C45F-E11F-45FB-A1CC-E79C00AE8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5025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уровень доступности</a:t>
            </a:r>
          </a:p>
        </p:txBody>
      </p:sp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38BC44B6-C0FE-4BA4-8156-0F612972758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0715465"/>
              </p:ext>
            </p:extLst>
          </p:nvPr>
        </p:nvGraphicFramePr>
        <p:xfrm>
          <a:off x="1610467" y="1539440"/>
          <a:ext cx="8128000" cy="278553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260AC6BA-6C55-4C29-979D-D6ADF960F35A}"/>
              </a:ext>
            </a:extLst>
          </p:cNvPr>
          <p:cNvSpPr txBox="1"/>
          <p:nvPr/>
        </p:nvSpPr>
        <p:spPr>
          <a:xfrm>
            <a:off x="1019175" y="5746135"/>
            <a:ext cx="105156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 роста ОУ – 9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0%</a:t>
            </a:r>
          </a:p>
          <a:p>
            <a:pPr marL="0" indent="0" algn="ctr">
              <a:buNone/>
            </a:pP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(МОУ «</a:t>
            </a:r>
            <a:r>
              <a:rPr lang="ru-RU" sz="28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Великовражская</a:t>
            </a:r>
            <a:r>
              <a:rPr lang="ru-RU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ОШ» – ликвидация)</a:t>
            </a:r>
            <a:endParaRPr lang="ru-RU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Овал 3"/>
          <p:cNvSpPr/>
          <p:nvPr/>
        </p:nvSpPr>
        <p:spPr>
          <a:xfrm>
            <a:off x="6946280" y="1397200"/>
            <a:ext cx="2792187" cy="29718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029116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0AF88409-D60F-4928-BB9E-A8E49D7766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92099"/>
            <a:ext cx="10515600" cy="777875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Общее образование: кадровое обеспечение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C21278D3-9870-47C9-B66C-49F195A9A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9551" y="1143000"/>
            <a:ext cx="11887200" cy="5033963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Удельный вес численности педагогических работников         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вес численности учителей в возрасте до 35 лет</a:t>
            </a:r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ru-RU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в общей численности работников </a:t>
            </a:r>
            <a:r>
              <a:rPr lang="ru-RU" sz="1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 (обл. – 62,12%)                                                     (обл. – 23,49%)</a:t>
            </a: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>
              <a:buNone/>
            </a:pPr>
            <a:endParaRPr lang="ru-RU" sz="18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sz="1800" dirty="0">
              <a:solidFill>
                <a:srgbClr val="0000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Численность обучающихся на 1 </a:t>
            </a:r>
            <a:r>
              <a:rPr lang="ru-RU" sz="180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педработника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 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Удельный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вес числа организаций, имеющих в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составе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                   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(обл. – 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13 </a:t>
            </a: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чел</a:t>
            </a:r>
            <a:r>
              <a:rPr lang="ru-RU" sz="1800" dirty="0" smtClean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.)                                        </a:t>
            </a:r>
            <a:r>
              <a:rPr lang="ru-RU" sz="180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социальных </a:t>
            </a:r>
            <a:r>
              <a:rPr lang="ru-RU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педагогов, педагогов-психологов, учителей-логопедов</a:t>
            </a:r>
            <a:endParaRPr lang="ru-RU" dirty="0"/>
          </a:p>
        </p:txBody>
      </p:sp>
      <p:graphicFrame>
        <p:nvGraphicFramePr>
          <p:cNvPr id="6" name="Диаграмма 5">
            <a:extLst>
              <a:ext uri="{FF2B5EF4-FFF2-40B4-BE49-F238E27FC236}">
                <a16:creationId xmlns="" xmlns:a16="http://schemas.microsoft.com/office/drawing/2014/main" id="{033D09D6-5C26-4F95-9CFF-5D7BD09785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42899117"/>
              </p:ext>
            </p:extLst>
          </p:nvPr>
        </p:nvGraphicFramePr>
        <p:xfrm>
          <a:off x="352426" y="1933575"/>
          <a:ext cx="4429124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="" xmlns:a16="http://schemas.microsoft.com/office/drawing/2014/main" id="{FB5B5FEB-643F-4B4D-BC16-621FFFFEA18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02975686"/>
              </p:ext>
            </p:extLst>
          </p:nvPr>
        </p:nvGraphicFramePr>
        <p:xfrm>
          <a:off x="6705601" y="1821656"/>
          <a:ext cx="3911600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Диаграмма 9">
            <a:extLst>
              <a:ext uri="{FF2B5EF4-FFF2-40B4-BE49-F238E27FC236}">
                <a16:creationId xmlns="" xmlns:a16="http://schemas.microsoft.com/office/drawing/2014/main" id="{06A8709A-5A74-4E33-82EF-FB773D4C3F0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66447733"/>
              </p:ext>
            </p:extLst>
          </p:nvPr>
        </p:nvGraphicFramePr>
        <p:xfrm>
          <a:off x="352425" y="4411664"/>
          <a:ext cx="4429123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2" name="Диаграмма 11">
            <a:extLst>
              <a:ext uri="{FF2B5EF4-FFF2-40B4-BE49-F238E27FC236}">
                <a16:creationId xmlns="" xmlns:a16="http://schemas.microsoft.com/office/drawing/2014/main" id="{EC487936-5305-4105-8039-64E00CCFA03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51319450"/>
              </p:ext>
            </p:extLst>
          </p:nvPr>
        </p:nvGraphicFramePr>
        <p:xfrm>
          <a:off x="6705601" y="4677966"/>
          <a:ext cx="4429124" cy="18383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5797851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1424</TotalTime>
  <Words>760</Words>
  <Application>Microsoft Office PowerPoint</Application>
  <PresentationFormat>Широкоэкранный</PresentationFormat>
  <Paragraphs>158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2" baseType="lpstr">
      <vt:lpstr>Arial</vt:lpstr>
      <vt:lpstr>Calibri</vt:lpstr>
      <vt:lpstr>Calibri Light</vt:lpstr>
      <vt:lpstr>Times New Roman</vt:lpstr>
      <vt:lpstr>Тема Office</vt:lpstr>
      <vt:lpstr>МОНИТОРИНГ СИСТЕМЫ ОБРАЗОВАНИЯ ШАТКОВСКОГО МУНИЦИПАЛЬНОГО ОРУГА НИЖЕГОРОДСКОЙ ОБЛАСТИ ЗА 2023 ГОД</vt:lpstr>
      <vt:lpstr>ВВЕДЕНИЕ:  СОЦИАЛЬНО-ЭКОНОМИЧЕСКОЕ РАЗВИТИЕ ОКРУГА</vt:lpstr>
      <vt:lpstr>ЗАНЯТОСТЬ НАСЕЛЕНИЯ</vt:lpstr>
      <vt:lpstr>Дошкольное образование: уровень доступности</vt:lpstr>
      <vt:lpstr>Дошкольное образование:  уровень доступности и кадровое обеспечение</vt:lpstr>
      <vt:lpstr>Дошкольное образование:  оценка уровня заработной платы</vt:lpstr>
      <vt:lpstr>Общее образование: уровень доступности</vt:lpstr>
      <vt:lpstr>Общее образование: уровень доступности</vt:lpstr>
      <vt:lpstr>Общее образование: кадровое обеспечение</vt:lpstr>
      <vt:lpstr>Общее образование: материально-техническое и информационное обеспечение</vt:lpstr>
      <vt:lpstr>Общее образование:  доступность образования для лиц с ОВЗ</vt:lpstr>
      <vt:lpstr>Численность детей, обучающихся по адаптированным образовательным программам начального общего, основного общего и среднего общего образования</vt:lpstr>
      <vt:lpstr>Организация горячего питания (обл. – 83,3%)</vt:lpstr>
      <vt:lpstr>Общее образование: оценка уровня заработной платы</vt:lpstr>
      <vt:lpstr>Дополнительное образование</vt:lpstr>
      <vt:lpstr>Дополнительное образование</vt:lpstr>
      <vt:lpstr>Дополнительное образование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МОНИТОРИНГ СИСТЕМЫ ОБРАЗОВАНИЯ ШАТКОВСКОГО МУНИЦИПАЛЬНОГО РАЙОНА НИЖЕГОРОДСКОЙ ОБЛАСТИ ЗА 2019 ГОД</dc:title>
  <dc:creator>Ольга Николаевна</dc:creator>
  <cp:lastModifiedBy>Отдел образования</cp:lastModifiedBy>
  <cp:revision>107</cp:revision>
  <dcterms:created xsi:type="dcterms:W3CDTF">2020-10-28T07:50:27Z</dcterms:created>
  <dcterms:modified xsi:type="dcterms:W3CDTF">2025-11-05T12:47:24Z</dcterms:modified>
</cp:coreProperties>
</file>