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5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6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7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20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70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9" r:id="rId15"/>
    <p:sldId id="268" r:id="rId16"/>
    <p:sldId id="273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5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6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7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9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0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5C37-4717-BF26-385AA3426D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C37-4717-BF26-385AA3426D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5C37-4717-BF26-385AA3426DD8}"/>
              </c:ext>
            </c:extLst>
          </c:dPt>
          <c:dLbls>
            <c:dLbl>
              <c:idx val="0"/>
              <c:layout>
                <c:manualLayout>
                  <c:x val="3.9619911119227115E-2"/>
                  <c:y val="-1.6032024337958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C37-4717-BF26-385AA3426DD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1862812542799256"/>
                  <c:y val="-3.145963809402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C37-4717-BF26-385AA3426DD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7176227069437514"/>
                  <c:y val="7.1313381502209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5C37-4717-BF26-385AA3426D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леса</c:v>
                </c:pt>
                <c:pt idx="1">
                  <c:v>с/х угодья</c:v>
                </c:pt>
                <c:pt idx="2">
                  <c:v>иные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0.31</c:v>
                </c:pt>
                <c:pt idx="1">
                  <c:v>0.59</c:v>
                </c:pt>
                <c:pt idx="2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C37-4717-BF26-385AA3426D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160.25</c:v>
                </c:pt>
                <c:pt idx="1">
                  <c:v>177.30199999999999</c:v>
                </c:pt>
                <c:pt idx="2">
                  <c:v>223.73500000000001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8D7-4CA5-89E8-67C5AF2930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2205408"/>
        <c:axId val="1442204320"/>
      </c:barChart>
      <c:catAx>
        <c:axId val="144220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42204320"/>
        <c:crosses val="autoZero"/>
        <c:auto val="1"/>
        <c:lblAlgn val="ctr"/>
        <c:lblOffset val="100"/>
        <c:noMultiLvlLbl val="0"/>
      </c:catAx>
      <c:valAx>
        <c:axId val="144220432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144220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719-48E1-BF8E-5DB22CEAADE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0.0%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719-48E1-BF8E-5DB22CEAAD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2209216"/>
        <c:axId val="1442205952"/>
      </c:barChart>
      <c:catAx>
        <c:axId val="1442209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42205952"/>
        <c:crosses val="autoZero"/>
        <c:auto val="1"/>
        <c:lblAlgn val="ctr"/>
        <c:lblOffset val="100"/>
        <c:noMultiLvlLbl val="0"/>
      </c:catAx>
      <c:valAx>
        <c:axId val="14422059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442209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1-4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</c:formatCode>
                <c:ptCount val="3"/>
                <c:pt idx="0">
                  <c:v>16</c:v>
                </c:pt>
                <c:pt idx="1">
                  <c:v>14.9</c:v>
                </c:pt>
                <c:pt idx="2">
                  <c:v>14.7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54E-4C47-80A1-7BDD23A3470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5-9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0</c:formatCode>
                <c:ptCount val="3"/>
                <c:pt idx="0">
                  <c:v>14.7</c:v>
                </c:pt>
                <c:pt idx="1">
                  <c:v>15.9</c:v>
                </c:pt>
                <c:pt idx="2">
                  <c:v>15.5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54E-4C47-80A1-7BDD23A3470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10-11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Лист1!$D$2:$D$4</c:f>
              <c:numCache>
                <c:formatCode>0</c:formatCode>
                <c:ptCount val="3"/>
                <c:pt idx="0">
                  <c:v>8</c:v>
                </c:pt>
                <c:pt idx="1">
                  <c:v>8.5</c:v>
                </c:pt>
                <c:pt idx="2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54E-4C47-80A1-7BDD23A347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2199424"/>
        <c:axId val="1442206496"/>
      </c:barChart>
      <c:catAx>
        <c:axId val="1442199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42206496"/>
        <c:crosses val="autoZero"/>
        <c:auto val="1"/>
        <c:lblAlgn val="ctr"/>
        <c:lblOffset val="100"/>
        <c:noMultiLvlLbl val="0"/>
      </c:catAx>
      <c:valAx>
        <c:axId val="14422064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1442199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62709153543307"/>
          <c:y val="0.85713690803989473"/>
          <c:w val="0.41683316929133851"/>
          <c:h val="0.115507475406869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0.51400000000000001</c:v>
                </c:pt>
                <c:pt idx="1">
                  <c:v>0.51080000000000003</c:v>
                </c:pt>
                <c:pt idx="2">
                  <c:v>0.52070000000000005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F4-447C-929A-8AE562ED4D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2199968"/>
        <c:axId val="1442202144"/>
      </c:barChart>
      <c:catAx>
        <c:axId val="1442199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42202144"/>
        <c:crosses val="autoZero"/>
        <c:auto val="1"/>
        <c:lblAlgn val="ctr"/>
        <c:lblOffset val="100"/>
        <c:noMultiLvlLbl val="0"/>
      </c:catAx>
      <c:valAx>
        <c:axId val="14422021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442199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0.14299999999999999</c:v>
                </c:pt>
                <c:pt idx="1">
                  <c:v>0.11799999999999999</c:v>
                </c:pt>
                <c:pt idx="2">
                  <c:v>9.5000000000000001E-2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32-4844-BA5B-88E12019D8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2207040"/>
        <c:axId val="1509795360"/>
      </c:barChart>
      <c:catAx>
        <c:axId val="144220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9795360"/>
        <c:crosses val="autoZero"/>
        <c:auto val="1"/>
        <c:lblAlgn val="ctr"/>
        <c:lblOffset val="100"/>
        <c:noMultiLvlLbl val="0"/>
      </c:catAx>
      <c:valAx>
        <c:axId val="150979536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442207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</c:formatCode>
                <c:ptCount val="3"/>
                <c:pt idx="0">
                  <c:v>9</c:v>
                </c:pt>
                <c:pt idx="1">
                  <c:v>9.4</c:v>
                </c:pt>
                <c:pt idx="2">
                  <c:v>9.3000000000000007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060-4FC0-BC70-F7B1A98465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9799712"/>
        <c:axId val="1509795904"/>
      </c:barChart>
      <c:catAx>
        <c:axId val="1509799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9795904"/>
        <c:crosses val="autoZero"/>
        <c:auto val="1"/>
        <c:lblAlgn val="ctr"/>
        <c:lblOffset val="100"/>
        <c:noMultiLvlLbl val="0"/>
      </c:catAx>
      <c:valAx>
        <c:axId val="15097959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1509799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соцпед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01433782391281E-2"/>
                  <c:y val="7.9158555904787518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1612914878878931E-2"/>
                  <c:y val="6.9084628670120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5949835678567589E-2"/>
                  <c:y val="1.38169257340241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0.3</c:v>
                </c:pt>
                <c:pt idx="1">
                  <c:v>0.33300000000000002</c:v>
                </c:pt>
                <c:pt idx="2">
                  <c:v>0.33300000000000002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F4-449E-AC89-16DF57E65FF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психолог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0.3</c:v>
                </c:pt>
                <c:pt idx="1">
                  <c:v>0.33300000000000002</c:v>
                </c:pt>
                <c:pt idx="2">
                  <c:v>0.33300000000000002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788-4B9E-97B5-D41A6BE4E29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логопед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0.2</c:v>
                </c:pt>
                <c:pt idx="1">
                  <c:v>0.222</c:v>
                </c:pt>
                <c:pt idx="2">
                  <c:v>0.222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788-4B9E-97B5-D41A6BE4E2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9798080"/>
        <c:axId val="1509794816"/>
      </c:barChart>
      <c:catAx>
        <c:axId val="1509798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9794816"/>
        <c:crosses val="autoZero"/>
        <c:auto val="1"/>
        <c:lblAlgn val="ctr"/>
        <c:lblOffset val="100"/>
        <c:noMultiLvlLbl val="0"/>
      </c:catAx>
      <c:valAx>
        <c:axId val="15097948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509798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24</c:v>
                </c:pt>
                <c:pt idx="1">
                  <c:v>24</c:v>
                </c:pt>
                <c:pt idx="2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57B-41D5-8C49-580BB97FD42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 т.ч.Интернет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23</c:v>
                </c:pt>
                <c:pt idx="1">
                  <c:v>24</c:v>
                </c:pt>
                <c:pt idx="2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57B-41D5-8C49-580BB97FD4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9796992"/>
        <c:axId val="1509800800"/>
      </c:barChart>
      <c:catAx>
        <c:axId val="150979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9800800"/>
        <c:crosses val="autoZero"/>
        <c:auto val="1"/>
        <c:lblAlgn val="ctr"/>
        <c:lblOffset val="100"/>
        <c:noMultiLvlLbl val="0"/>
      </c:catAx>
      <c:valAx>
        <c:axId val="15098008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09796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238902559055121"/>
          <c:y val="0.88044203073766891"/>
          <c:w val="0.34865944881889765"/>
          <c:h val="0.119557969262331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0.97</c:v>
                </c:pt>
                <c:pt idx="1">
                  <c:v>0.96399999999999997</c:v>
                </c:pt>
                <c:pt idx="2">
                  <c:v>0.95799999999999996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8D9-468A-87CE-3524E86AE2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9794272"/>
        <c:axId val="1509799168"/>
      </c:barChart>
      <c:catAx>
        <c:axId val="1509794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09799168"/>
        <c:crosses val="autoZero"/>
        <c:auto val="1"/>
        <c:lblAlgn val="ctr"/>
        <c:lblOffset val="100"/>
        <c:noMultiLvlLbl val="0"/>
      </c:catAx>
      <c:valAx>
        <c:axId val="1509799168"/>
        <c:scaling>
          <c:orientation val="minMax"/>
        </c:scaling>
        <c:delete val="1"/>
        <c:axPos val="l"/>
        <c:majorGridlines/>
        <c:numFmt formatCode="0.0%" sourceLinked="1"/>
        <c:majorTickMark val="out"/>
        <c:minorTickMark val="none"/>
        <c:tickLblPos val="nextTo"/>
        <c:crossAx val="15097942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0.99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51-478C-987A-EF20606D2B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9797536"/>
        <c:axId val="1509800256"/>
      </c:barChart>
      <c:catAx>
        <c:axId val="150979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9800256"/>
        <c:crosses val="autoZero"/>
        <c:auto val="1"/>
        <c:lblAlgn val="ctr"/>
        <c:lblOffset val="100"/>
        <c:noMultiLvlLbl val="0"/>
      </c:catAx>
      <c:valAx>
        <c:axId val="15098002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509797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FDD-4787-9615-025A786F5A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FDD-4787-9615-025A786F5AAB}"/>
              </c:ext>
            </c:extLst>
          </c:dPt>
          <c:dLbls>
            <c:dLbl>
              <c:idx val="0"/>
              <c:layout>
                <c:manualLayout>
                  <c:x val="3.9619911119227115E-2"/>
                  <c:y val="-1.6032024337958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FDD-4787-9615-025A786F5AAB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1862812542799256"/>
                  <c:y val="-3.145963809402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FDD-4787-9615-025A786F5AA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городское население</c:v>
                </c:pt>
                <c:pt idx="1">
                  <c:v>сельское население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0.41799999999999998</c:v>
                </c:pt>
                <c:pt idx="1">
                  <c:v>0.58199999999999996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FDD-4787-9615-025A786F5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0.00</c:formatCode>
                <c:ptCount val="3"/>
                <c:pt idx="0">
                  <c:v>155.613</c:v>
                </c:pt>
                <c:pt idx="1">
                  <c:v>180.24</c:v>
                </c:pt>
                <c:pt idx="2">
                  <c:v>208.67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8D7-4CA5-89E8-67C5AF2930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0205616"/>
        <c:axId val="1510211056"/>
      </c:barChart>
      <c:catAx>
        <c:axId val="1510205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0211056"/>
        <c:crosses val="autoZero"/>
        <c:auto val="1"/>
        <c:lblAlgn val="ctr"/>
        <c:lblOffset val="100"/>
        <c:noMultiLvlLbl val="0"/>
      </c:catAx>
      <c:valAx>
        <c:axId val="1510211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151020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2112572144838773E-2"/>
          <c:y val="0.15461226652330334"/>
          <c:w val="0.71640127622939653"/>
          <c:h val="0.598616329782364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штатные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0.55000000000000004</c:v>
                </c:pt>
                <c:pt idx="1">
                  <c:v>0.55000000000000004</c:v>
                </c:pt>
                <c:pt idx="2">
                  <c:v>0.55000000000000004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3FA-4016-B827-F3F8B8A9A40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внеш.совм.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554311303218075E-2"/>
                  <c:y val="7.15835348851366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3FA-4016-B827-F3F8B8A9A40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0.11</c:v>
                </c:pt>
                <c:pt idx="1">
                  <c:v>0.11</c:v>
                </c:pt>
                <c:pt idx="2">
                  <c:v>0.11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3FA-4016-B827-F3F8B8A9A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0207248"/>
        <c:axId val="1510210512"/>
      </c:barChart>
      <c:catAx>
        <c:axId val="1510207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510210512"/>
        <c:crosses val="autoZero"/>
        <c:auto val="1"/>
        <c:lblAlgn val="ctr"/>
        <c:lblOffset val="100"/>
        <c:noMultiLvlLbl val="0"/>
      </c:catAx>
      <c:valAx>
        <c:axId val="1510210512"/>
        <c:scaling>
          <c:orientation val="minMax"/>
        </c:scaling>
        <c:delete val="1"/>
        <c:axPos val="l"/>
        <c:majorGridlines/>
        <c:numFmt formatCode="0.0%" sourceLinked="1"/>
        <c:majorTickMark val="out"/>
        <c:minorTickMark val="none"/>
        <c:tickLblPos val="nextTo"/>
        <c:crossAx val="151020724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0.871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51-478C-987A-EF20606D2B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2932688"/>
        <c:axId val="1402933776"/>
      </c:barChart>
      <c:catAx>
        <c:axId val="1402932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02933776"/>
        <c:crosses val="autoZero"/>
        <c:auto val="1"/>
        <c:lblAlgn val="ctr"/>
        <c:lblOffset val="100"/>
        <c:noMultiLvlLbl val="0"/>
      </c:catAx>
      <c:valAx>
        <c:axId val="14029337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402932688"/>
        <c:crosses val="autoZero"/>
        <c:crossBetween val="between"/>
      </c:valAx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188178528347409E-2"/>
          <c:y val="5.6395750416710903E-2"/>
          <c:w val="0.94692400482509043"/>
          <c:h val="0.597430016991389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численность начеления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22759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C3B-4D28-915D-F287CC2B9AB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численность начеления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22629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C3B-4D28-915D-F287CC2B9AB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численность начеления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22342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2203776"/>
        <c:axId val="1442214112"/>
      </c:barChart>
      <c:catAx>
        <c:axId val="1442203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42214112"/>
        <c:crosses val="autoZero"/>
        <c:auto val="1"/>
        <c:lblAlgn val="ctr"/>
        <c:lblOffset val="100"/>
        <c:noMultiLvlLbl val="0"/>
      </c:catAx>
      <c:valAx>
        <c:axId val="14422141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42203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 b="1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Занятость по отраслям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обрабатывающая промышленность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0.28000000000000003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с/х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Лист1!$C$2</c:f>
              <c:numCache>
                <c:formatCode>0.00%</c:formatCode>
                <c:ptCount val="1"/>
                <c:pt idx="0">
                  <c:v>6.4000000000000001E-2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строительство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Лист1!$D$2</c:f>
              <c:numCache>
                <c:formatCode>0.00%</c:formatCode>
                <c:ptCount val="1"/>
                <c:pt idx="0">
                  <c:v>9.8000000000000004E-2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здравоохранение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Лист1!$E$2</c:f>
              <c:numCache>
                <c:formatCode>0.00%</c:formatCode>
                <c:ptCount val="1"/>
                <c:pt idx="0">
                  <c:v>5.5E-2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операции с недвиж.имуществом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Лист1!$F$2</c:f>
              <c:numCache>
                <c:formatCode>0.00%</c:formatCode>
                <c:ptCount val="1"/>
                <c:pt idx="0">
                  <c:v>1.7999999999999999E-2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гостиницы и рестораны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Лист1!$G$2</c:f>
              <c:numCache>
                <c:formatCode>0%</c:formatCode>
                <c:ptCount val="1"/>
                <c:pt idx="0">
                  <c:v>0.02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обеспечение э/энергией, газом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Лист1!$H$2</c:f>
              <c:numCache>
                <c:formatCode>0.00%</c:formatCode>
                <c:ptCount val="1"/>
                <c:pt idx="0">
                  <c:v>1.6E-2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прочие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Лист1!$I$2</c:f>
              <c:numCache>
                <c:formatCode>0.00%</c:formatCode>
                <c:ptCount val="1"/>
                <c:pt idx="0">
                  <c:v>0.44900000000000001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42214656"/>
        <c:axId val="1442202688"/>
      </c:barChart>
      <c:catAx>
        <c:axId val="14422146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42202688"/>
        <c:crosses val="autoZero"/>
        <c:auto val="1"/>
        <c:lblAlgn val="ctr"/>
        <c:lblOffset val="100"/>
        <c:noMultiLvlLbl val="0"/>
      </c:catAx>
      <c:valAx>
        <c:axId val="14422026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442214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187500000000001E-2"/>
          <c:y val="3.911111111111111E-2"/>
          <c:w val="0.96562499999999996"/>
          <c:h val="0.5976152580927384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 2 мес. до 7 лет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0%</c:formatCode>
                <c:ptCount val="3"/>
                <c:pt idx="0">
                  <c:v>0.65</c:v>
                </c:pt>
                <c:pt idx="1">
                  <c:v>0.72</c:v>
                </c:pt>
                <c:pt idx="2">
                  <c:v>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DE-46DA-9008-F27C1150D7A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 2 мес. до 3 лет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0%</c:formatCode>
                <c:ptCount val="3"/>
                <c:pt idx="0">
                  <c:v>0.38</c:v>
                </c:pt>
                <c:pt idx="1">
                  <c:v>0.44</c:v>
                </c:pt>
                <c:pt idx="2">
                  <c:v>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DE-46DA-9008-F27C1150D7A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от 3 до 7 лет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Лист1!$D$2:$D$4</c:f>
              <c:numCache>
                <c:formatCode>0%</c:formatCode>
                <c:ptCount val="3"/>
                <c:pt idx="0">
                  <c:v>0.8</c:v>
                </c:pt>
                <c:pt idx="1">
                  <c:v>0.83</c:v>
                </c:pt>
                <c:pt idx="2">
                  <c:v>0.88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2DE-46DA-9008-F27C1150D7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42211936"/>
        <c:axId val="1442208672"/>
      </c:barChart>
      <c:catAx>
        <c:axId val="1442211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42208672"/>
        <c:crosses val="autoZero"/>
        <c:auto val="1"/>
        <c:lblAlgn val="ctr"/>
        <c:lblOffset val="100"/>
        <c:noMultiLvlLbl val="0"/>
      </c:catAx>
      <c:valAx>
        <c:axId val="14422086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442211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3869832677165352E-2"/>
          <c:y val="0.80990600174978122"/>
          <c:w val="0.83101033464566931"/>
          <c:h val="0.168760664916885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дошкольников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дошкольников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693</c:v>
                </c:pt>
                <c:pt idx="1">
                  <c:v>626</c:v>
                </c:pt>
                <c:pt idx="2">
                  <c:v>593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71-490A-8581-FAE43C187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2212480"/>
        <c:axId val="1442207584"/>
      </c:barChart>
      <c:catAx>
        <c:axId val="1442212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42207584"/>
        <c:crosses val="autoZero"/>
        <c:auto val="1"/>
        <c:lblAlgn val="ctr"/>
        <c:lblOffset val="100"/>
        <c:noMultiLvlLbl val="0"/>
      </c:catAx>
      <c:valAx>
        <c:axId val="1442207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42212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</a:t>
            </a:r>
            <a:r>
              <a:rPr lang="ru-RU" b="1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ОВЗ / инвалидов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ОВЗ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4.0000000000000001E-3</c:v>
                </c:pt>
                <c:pt idx="1">
                  <c:v>4.7999999999999996E-3</c:v>
                </c:pt>
                <c:pt idx="2">
                  <c:v>5.0000000000000001E-3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6D1-447D-AAD6-2353636CDEC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инвалиды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0.0%</c:formatCode>
                <c:ptCount val="3"/>
                <c:pt idx="0">
                  <c:v>7.0000000000000001E-3</c:v>
                </c:pt>
                <c:pt idx="1">
                  <c:v>1.2800000000000001E-2</c:v>
                </c:pt>
                <c:pt idx="2">
                  <c:v>1.4999999999999999E-2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324-438E-977A-5F130A06D8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2203232"/>
        <c:axId val="1442213024"/>
      </c:barChart>
      <c:catAx>
        <c:axId val="144220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42213024"/>
        <c:crosses val="autoZero"/>
        <c:auto val="1"/>
        <c:lblAlgn val="ctr"/>
        <c:lblOffset val="100"/>
        <c:noMultiLvlLbl val="0"/>
      </c:catAx>
      <c:valAx>
        <c:axId val="14422130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442203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1829413159661399"/>
          <c:y val="3.1813801132088537E-2"/>
        </c:manualLayout>
      </c:layout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23130972244172"/>
          <c:y val="0.19020257899022949"/>
          <c:w val="0.7790859593963263"/>
          <c:h val="0.672709542956146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Педагогические кадры</c:v>
                </c:pt>
              </c:strCache>
            </c:strRef>
          </c:tx>
          <c:dPt>
            <c:idx val="0"/>
            <c:bubble3D val="0"/>
            <c:explosion val="5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-0.18136521816623671"/>
                  <c:y val="-0.3230168865925666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71847952013464"/>
                      <c:h val="0.11496350863641085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1.8640001104441917E-2"/>
                  <c:y val="0.2176248458271770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326973146605516"/>
                      <c:h val="0.1683239296261411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13093242291875246"/>
                  <c:y val="0.1166447211407604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182977155095406"/>
                      <c:h val="0.11510811682337486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0.11906671886455046"/>
                  <c:y val="2.8922776039949122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0066527585213"/>
                      <c:h val="0.11510811682337486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0.12065304660748306"/>
                  <c:y val="0.1127941581025219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531120653870498"/>
                      <c:h val="9.3127672404840961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воспитатели</c:v>
                </c:pt>
                <c:pt idx="1">
                  <c:v>ст. воспитатель</c:v>
                </c:pt>
                <c:pt idx="2">
                  <c:v>муз.руководитель</c:v>
                </c:pt>
                <c:pt idx="3">
                  <c:v>учитель-логопед</c:v>
                </c:pt>
                <c:pt idx="4">
                  <c:v>педагог-психолог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0.82199999999999995</c:v>
                </c:pt>
                <c:pt idx="1">
                  <c:v>6.5000000000000002E-2</c:v>
                </c:pt>
                <c:pt idx="2">
                  <c:v>6.5000000000000002E-2</c:v>
                </c:pt>
                <c:pt idx="3">
                  <c:v>3.2000000000000001E-2</c:v>
                </c:pt>
                <c:pt idx="4">
                  <c:v>1.6E-2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1</c:v>
                </c:pt>
                <c:pt idx="1">
                  <c:v>0.89800000000000002</c:v>
                </c:pt>
                <c:pt idx="2">
                  <c:v>0.94899999999999995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51-478C-987A-EF20606D2B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2204864"/>
        <c:axId val="1442210304"/>
      </c:barChart>
      <c:catAx>
        <c:axId val="1442204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42210304"/>
        <c:crosses val="autoZero"/>
        <c:auto val="1"/>
        <c:lblAlgn val="ctr"/>
        <c:lblOffset val="100"/>
        <c:noMultiLvlLbl val="0"/>
      </c:catAx>
      <c:valAx>
        <c:axId val="14422103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44220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3E2ABD-5B2C-4564-AB83-BAB9DD625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376F9AC-640E-4CDA-929B-75153D4DA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3B4AB55-F01F-4570-A633-2328B6268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D349C27-95A2-44CC-97C9-739BB7FEB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335265D-1BA0-440C-AAA7-88D932009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415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290BD1-6A40-416E-A9A1-CF0F6877A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555BE5D-778A-4187-A711-D63342832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CCEF10B-C6C0-4BD1-B7C7-971D380DC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E492B9C-8170-488D-AD90-C9BE3558C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70AF81C-0C26-48A3-BD48-1299EE4BB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04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7771BEF-400A-468E-A8D0-620983DF17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F8B8EF4-5E12-4653-AFB2-CC63B93E5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F97B2E1-ED5E-4D81-998D-A31E76164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E7D2CF0-ED4E-4BFB-8F64-3167349E4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84747CF-DFD6-49D9-9034-BCB955A97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73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F256BB-D929-4AF2-BD20-CC38C1210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5FC32FB-BB14-4665-A455-1E0DE33B0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9948630-F766-45FA-9B9D-0DB91D22B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5F0D0E9-5272-4BBB-BE92-0FD05DE90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6A69B41-4131-4FAC-B447-904FFBD63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2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067A2B-38C0-4F40-8314-16105F974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9E8C12D-187F-4499-8E44-47C7538F9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7394766-CB4D-405A-8BB6-154DF0260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4CF2AE5-2CA2-416D-AB71-7A8630CCB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C6FA35A-0ACE-43ED-B482-D12193D5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42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7FE02F-3F58-4A37-80E0-8CC907257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8799890-20D5-4925-997C-5C21858B18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24B1CFA-3EF2-4266-9FBA-CF3530358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AA19D0F-CCB6-40C8-821C-6C99EC69D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5300CD6-FA09-47E6-8F6B-4620CB0FC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84FB22C-DF2A-4A4C-A6CD-4BF005AA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2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52822E-8B5C-4A5B-8A18-658C2FB1B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EADAE6F-B551-418D-871C-6B6E7C9A6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902C660-C956-4285-B178-7AA33ABFF7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6AD2DB0-0358-4316-A8B2-5ADD9A9B2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7EA9EEC6-B1AD-4F09-A3DF-94C94DD92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55E9DF5-888E-4A8F-8CF4-DE28AED1A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43E77B4E-E84C-4649-890D-AD1DFE2A9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5D298CB-35D0-4E6C-A610-01ED45603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764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AE16C1-3D34-4A32-B4E1-A045E354A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D8832DD-1E3B-455B-A34C-AD7AF028B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84C00621-B107-478E-87CB-ECA7FAEC0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922AD6F-28D2-4921-8DB3-BF411FCAB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51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5F882B5-474F-4204-9144-B66CE3E8F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E7B7030-EF83-4095-98CF-C0997946B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B75FCAC-EDE2-486A-B7F9-8B93EDA93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08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45EBDC-C743-420F-BFD1-1E16AA091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75CCDF4-CF19-4C2B-86F9-5B65DDBD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BCF75AA-1885-4A21-A4CE-3617C78FE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8E2447D-AFB2-49E6-9A82-4C7CB11F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C780758-6A7F-464E-AAA5-DCFD133D2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1D2D5CA-1B02-41F9-A04D-6F07092A6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027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11C4CD-201B-4689-8B6C-617CD2248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539D9CA-0D05-4774-96CB-BD1BD04CDD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B704FDD-ED73-4FF5-B7B6-E0D4F1852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B6C49AE-984F-4BF1-91E5-6E22EF013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DCD2B75-53C7-42CA-9E88-7C9F963E5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5DBF04A-E0BD-41AB-89EC-4BD9BB698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99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9B8E3B-F89C-4E51-ADF2-A77E9A946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2105233-27B9-4004-93A0-352AC3438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4191711-EE6E-4275-A79A-E6D5CCCF5A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86BAA6E-01A8-4288-BA78-F25CF8E414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BEE0344-31B8-458C-8547-958CC60F6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294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36277A-5467-4907-BCBD-9FAF960DD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588255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СИСТЕМЫ ОБРАЗОВАНИЯ ШАТКОВСКОГО МУНИЦИПАЛЬНОГО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ОРУГА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НИЖЕГОРОДСКОЙ ОБЛАСТИ ЗА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B415151-5416-439A-B0F4-10F713FFC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576064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КУСТОВА О.Н., </a:t>
            </a:r>
          </a:p>
          <a:p>
            <a:pPr algn="r"/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</a:t>
            </a:r>
          </a:p>
          <a:p>
            <a:pPr algn="r"/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отдела образования</a:t>
            </a:r>
          </a:p>
          <a:p>
            <a:pPr algn="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968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CBE775-901C-43A0-A9F3-61182F3B9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585" y="1495425"/>
            <a:ext cx="11707585" cy="4843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Удельный вес числа зданий общеобразовательных организаций, требующих капитального ремонта – 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9,1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(обл. – 10,7)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Учебная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площадь в расчете на 1 обучающегося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6,2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кв.м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(обл. – 4,05 </a:t>
            </a:r>
            <a:r>
              <a:rPr lang="ru-RU" sz="2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кв.м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Число персональных компьютеров, используемых в учебных целях, в расчете на 100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(обл. – 21 шт. /16 шт.):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ECC15C99-FF11-4F5D-A042-F62289467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33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материально-техническое и информационное обеспечение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3C1B64FE-4AE4-49C0-B1BA-FCA0ACF394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9002963"/>
              </p:ext>
            </p:extLst>
          </p:nvPr>
        </p:nvGraphicFramePr>
        <p:xfrm>
          <a:off x="2032000" y="3373120"/>
          <a:ext cx="7721600" cy="2765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4091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64D8A2-F5E9-4AEA-86DE-7AB9F8BB8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</a:t>
            </a:r>
            <a:b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образования для лиц с ОВЗ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6654220"/>
              </p:ext>
            </p:extLst>
          </p:nvPr>
        </p:nvGraphicFramePr>
        <p:xfrm>
          <a:off x="1253646" y="1549294"/>
          <a:ext cx="10337849" cy="3362742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74903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188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717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отдельных классах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осуществляющих образовательную деятельность по адаптированным основным общеобразовательным программам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(обл. – 1,9)</a:t>
                      </a:r>
                      <a:endParaRPr lang="ru-RU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70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из них инвалидов, детей-инвалидов.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44,83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(обл. – 43,83)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70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формате совместного обучения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(инклюзии)  всего;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(обл. – 1,26)</a:t>
                      </a:r>
                      <a:endParaRPr lang="ru-RU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970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из них инвалидов, детей-инвалидов.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43,48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(обл. – 25,42)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F730277-F44E-83C8-951F-C0C5A821404F}"/>
              </a:ext>
            </a:extLst>
          </p:cNvPr>
          <p:cNvSpPr txBox="1"/>
          <p:nvPr/>
        </p:nvSpPr>
        <p:spPr>
          <a:xfrm>
            <a:off x="249676" y="5483804"/>
            <a:ext cx="116926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Удельный вес численности обучающихся в соответствии с ФГОС образования обучающихся с умственной отсталостью (интеллектуальными нарушениями) –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67,8% (обл. – 68,7%)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73315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детей, обучающихся по адаптированным образовательным программам начального общего, основного общего и среднего общего образования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80259"/>
              </p:ext>
            </p:extLst>
          </p:nvPr>
        </p:nvGraphicFramePr>
        <p:xfrm>
          <a:off x="903514" y="2292623"/>
          <a:ext cx="10515600" cy="23774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852557"/>
                <a:gridCol w="1502229"/>
                <a:gridCol w="216081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для слабослышащих и позднооглохших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для слабовидящих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 тяжелым нарушением речи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</a:t>
                      </a: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нарушением опорно-двигательного аппарата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19,1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 задержкой психического развития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42,9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 расстройствами аутистического спектра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23,8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4516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1D0C3F-B4C9-437F-BE71-263F6A43D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горячего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</a:t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(обл. – 83,8%)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2877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3530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4A40A924-994E-48CD-B990-79AB0A6BD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9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оценка уровня заработной платы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CDB8C224-8F69-433D-A6EF-0504D420C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1" y="1162050"/>
            <a:ext cx="11897360" cy="5014913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Отношение среднемесячной заработной платы педагогических работников общеобразовательных организаций к среднемесячной заработной плате в субъекте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Расходы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консолидированного бюджета на общее образование в расчете на 1 ребенка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тыс.руб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(обл. – 119,05 </a:t>
            </a:r>
            <a:r>
              <a:rPr lang="ru-RU" sz="18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тыс.руб</a:t>
            </a:r>
            <a:r>
              <a:rPr lang="ru-RU" sz="1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.)</a:t>
            </a:r>
            <a:endParaRPr lang="en-US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xmlns="" id="{F33E7521-C290-4671-847F-85E2059B69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1660657"/>
              </p:ext>
            </p:extLst>
          </p:nvPr>
        </p:nvGraphicFramePr>
        <p:xfrm>
          <a:off x="2457449" y="1843618"/>
          <a:ext cx="7038975" cy="2116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Диаграмма 16">
            <a:extLst>
              <a:ext uri="{FF2B5EF4-FFF2-40B4-BE49-F238E27FC236}">
                <a16:creationId xmlns:a16="http://schemas.microsoft.com/office/drawing/2014/main" xmlns="" id="{DF2A8BB8-FE68-49D7-BFFF-851407C0C9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9377188"/>
              </p:ext>
            </p:extLst>
          </p:nvPr>
        </p:nvGraphicFramePr>
        <p:xfrm>
          <a:off x="2457450" y="4355571"/>
          <a:ext cx="7038975" cy="2137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56458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4F1B49-B159-466C-9EE8-E035F0F4B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076" y="115744"/>
            <a:ext cx="10515600" cy="108853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образование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240AD3-FC03-4978-AE59-15B3496FD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1053194"/>
            <a:ext cx="11530940" cy="512377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Доля детей в возрасте от 5 до 18 лет, охваченных услугами дополнительного образования</a:t>
            </a:r>
            <a:r>
              <a:rPr lang="ru-RU" sz="20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69,1%</a:t>
            </a:r>
          </a:p>
          <a:p>
            <a:pPr marL="0" indent="0">
              <a:buNone/>
            </a:pPr>
            <a:endParaRPr lang="ru-RU" sz="1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678743"/>
              </p:ext>
            </p:extLst>
          </p:nvPr>
        </p:nvGraphicFramePr>
        <p:xfrm>
          <a:off x="628651" y="1518555"/>
          <a:ext cx="9895114" cy="419691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063054"/>
                <a:gridCol w="1388125"/>
                <a:gridCol w="2443935"/>
              </a:tblGrid>
              <a:tr h="6184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Численность </a:t>
                      </a: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детей, обучающихся по дополнительным общеобразовательным программам, по направлениям: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техническое;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естественнонаучное;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14,6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туристско-краеведческое;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социально-педагогическое;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941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области искусств: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общеразвивающим программам;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предпрофессиональным программам;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825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области физической культуры и спорта: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общеразвивающим программам;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20,9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предпрофессиональным программам.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5822717"/>
            <a:ext cx="12192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численности детей-инвалидов в общей численности обучающихся в организациях, осуществляющих образовательную деятельность по дополнительным общеобразовательным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 –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1,9%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40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229" y="1539876"/>
            <a:ext cx="11446328" cy="4351338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Удельный вес численности педагогов дополнительного образования в возрасте моложе 35 лет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12,5%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педагогов учреждений дополнительного образования:</a:t>
            </a:r>
          </a:p>
          <a:p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5B4F1B49-B159-466C-9EE8-E035F0F4B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образование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18858965"/>
              </p:ext>
            </p:extLst>
          </p:nvPr>
        </p:nvGraphicFramePr>
        <p:xfrm>
          <a:off x="1894114" y="2481943"/>
          <a:ext cx="7935686" cy="3476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4175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9842" y="1562916"/>
            <a:ext cx="10743837" cy="4634683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Отношение среднемесячной заработной платы педагогических работников организаций дополнительного образования к среднемесячной заработной плате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учителей</a:t>
            </a:r>
          </a:p>
          <a:p>
            <a:pPr algn="just"/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финансовых средств, поступивших в организации, осуществляющие образовательную деятельность по дополнительным общеобразовательным программам, в расчете на одного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 –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59,69тыс.руб.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финансовых средств от приносящей доход деятельности в общем объеме финансовых средств –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35,47%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5B4F1B49-B159-466C-9EE8-E035F0F4B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142" y="397782"/>
            <a:ext cx="10515600" cy="84318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образование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F33E7521-C290-4671-847F-85E2059B69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029486"/>
              </p:ext>
            </p:extLst>
          </p:nvPr>
        </p:nvGraphicFramePr>
        <p:xfrm>
          <a:off x="2196332" y="2386148"/>
          <a:ext cx="7722368" cy="2023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4414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54D9CA-1F99-40F6-B8A4-45145EBE6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09" y="286603"/>
            <a:ext cx="10981189" cy="702303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ВВЕДЕНИЕ: </a:t>
            </a:r>
            <a:b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СОЦИАЛЬНО-ЭКОНОМИЧЕСКОЕ РАЗВИТИЕ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E176220-23CE-40E8-A376-0526324A6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802" y="988906"/>
            <a:ext cx="11374248" cy="5188057"/>
          </a:xfrm>
        </p:spPr>
        <p:txBody>
          <a:bodyPr/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xmlns="" id="{94F92436-205E-465C-994D-F0CAA50F75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0986326"/>
              </p:ext>
            </p:extLst>
          </p:nvPr>
        </p:nvGraphicFramePr>
        <p:xfrm>
          <a:off x="3515513" y="1019739"/>
          <a:ext cx="5047462" cy="2508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8FAA55C5-D995-46B3-BEE4-F8031C9E78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4196936"/>
              </p:ext>
            </p:extLst>
          </p:nvPr>
        </p:nvGraphicFramePr>
        <p:xfrm>
          <a:off x="607272" y="3676028"/>
          <a:ext cx="4907703" cy="2648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xmlns="" id="{810C40BD-5D26-4FE4-A648-50E7BA7948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5559067"/>
              </p:ext>
            </p:extLst>
          </p:nvPr>
        </p:nvGraphicFramePr>
        <p:xfrm>
          <a:off x="6541229" y="4094260"/>
          <a:ext cx="5264150" cy="247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82267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1B2A83-1177-48CE-8137-99FB3C37E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ЗАНЯТОСТЬ НАСЕЛЕНИЯ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383707"/>
              </p:ext>
            </p:extLst>
          </p:nvPr>
        </p:nvGraphicFramePr>
        <p:xfrm>
          <a:off x="838200" y="141287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53B1B7E-F88F-4CCC-903E-A0C9EE3DD4DB}"/>
              </a:ext>
            </a:extLst>
          </p:cNvPr>
          <p:cNvSpPr txBox="1"/>
          <p:nvPr/>
        </p:nvSpPr>
        <p:spPr>
          <a:xfrm>
            <a:off x="1019175" y="5766701"/>
            <a:ext cx="10515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безработицы – 0,05%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13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2377F6-D271-4882-AF14-B5BE05592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552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образование: уровень доступности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E926031-D7DA-472E-9C2E-9369E2D86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8250"/>
            <a:ext cx="10515600" cy="493871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образования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лет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100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</a:p>
          <a:p>
            <a:pPr marL="0" indent="0" algn="ctr">
              <a:buNone/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дошкольным образованием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xmlns="" id="{18C15F4F-639E-4FBF-B9C4-1992CAD95C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984807"/>
              </p:ext>
            </p:extLst>
          </p:nvPr>
        </p:nvGraphicFramePr>
        <p:xfrm>
          <a:off x="1898650" y="2371725"/>
          <a:ext cx="8128000" cy="357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53B1B7E-F88F-4CCC-903E-A0C9EE3DD4DB}"/>
              </a:ext>
            </a:extLst>
          </p:cNvPr>
          <p:cNvSpPr txBox="1"/>
          <p:nvPr/>
        </p:nvSpPr>
        <p:spPr>
          <a:xfrm>
            <a:off x="1019175" y="6028311"/>
            <a:ext cx="10515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 роста ДОУ –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1819070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D648A13E-74AB-4CF7-AACC-91BF46A58B6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139698"/>
            <a:ext cx="10515600" cy="7745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Наполняемость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чел.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расчете на 1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пед.работника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9,6 чел.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58A47920-953D-44CD-86F2-3FC899085B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7264546"/>
              </p:ext>
            </p:extLst>
          </p:nvPr>
        </p:nvGraphicFramePr>
        <p:xfrm>
          <a:off x="118382" y="1971485"/>
          <a:ext cx="4910817" cy="2273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D6D3333F-2B06-4DFF-8FA9-776F347BB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872" y="166952"/>
            <a:ext cx="10515600" cy="7745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образование: </a:t>
            </a:r>
            <a:b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доступности и кадровое обеспечение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xmlns="" id="{BF17D415-1EB4-461A-9C6F-3F0F2345D5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1761348"/>
              </p:ext>
            </p:extLst>
          </p:nvPr>
        </p:nvGraphicFramePr>
        <p:xfrm>
          <a:off x="151040" y="4229100"/>
          <a:ext cx="4927146" cy="2272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33493190"/>
              </p:ext>
            </p:extLst>
          </p:nvPr>
        </p:nvGraphicFramePr>
        <p:xfrm>
          <a:off x="4909457" y="2204357"/>
          <a:ext cx="7282543" cy="4391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7204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4A40A924-994E-48CD-B990-79AB0A6BD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9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образование: </a:t>
            </a:r>
            <a:b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уровня заработной платы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CDB8C224-8F69-433D-A6EF-0504D420C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1162050"/>
            <a:ext cx="11744325" cy="5014913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Отношение среднемесячной заработной платы педагогических работников дошкольных образовате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льных организаций к среднемесячной заработной плате в сфере общего образования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Расходы консолидированного бюджета на дошкольное образование в расчете на 1 ребенка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тыс.руб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xmlns="" id="{F33E7521-C290-4671-847F-85E2059B69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8357993"/>
              </p:ext>
            </p:extLst>
          </p:nvPr>
        </p:nvGraphicFramePr>
        <p:xfrm>
          <a:off x="2457449" y="1843618"/>
          <a:ext cx="7038975" cy="1830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Диаграмма 16">
            <a:extLst>
              <a:ext uri="{FF2B5EF4-FFF2-40B4-BE49-F238E27FC236}">
                <a16:creationId xmlns:a16="http://schemas.microsoft.com/office/drawing/2014/main" xmlns="" id="{DF2A8BB8-FE68-49D7-BFFF-851407C0C9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871356"/>
              </p:ext>
            </p:extLst>
          </p:nvPr>
        </p:nvGraphicFramePr>
        <p:xfrm>
          <a:off x="2457450" y="4210050"/>
          <a:ext cx="7038975" cy="2282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1620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40A2249-D6F5-40AE-8FB8-939094395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8250"/>
            <a:ext cx="10515600" cy="4938713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Охват детей общим образованием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Удельный вес численности обучающихся по ФГОС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87649DF1-EA6D-489A-A540-C0796D77C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312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уровень доступности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15116ACF-C740-4EC1-96EC-F2F35997C7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4976068"/>
              </p:ext>
            </p:extLst>
          </p:nvPr>
        </p:nvGraphicFramePr>
        <p:xfrm>
          <a:off x="1936750" y="1938867"/>
          <a:ext cx="8128000" cy="3795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635391E-1EA0-4BDF-9776-7C426928E4FA}"/>
              </a:ext>
            </a:extLst>
          </p:cNvPr>
          <p:cNvSpPr txBox="1"/>
          <p:nvPr/>
        </p:nvSpPr>
        <p:spPr>
          <a:xfrm>
            <a:off x="838201" y="5734051"/>
            <a:ext cx="1051559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Удельный вес численности обучающихся, продолживших обучение по образовательным программам среднего общего образования, в общей численности обучающихся, получивших аттестат об основном общем образовании –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24,3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% (обл. – 35%)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0450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8586912-A558-433C-A7C2-AC3E3C2C1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235" y="964293"/>
            <a:ext cx="11503479" cy="50637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Наполняемость классов (чел.) (обл. 1-4 – 22 чел., 5-9 </a:t>
            </a:r>
            <a:r>
              <a:rPr lang="ru-RU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– 21 чел., 10-11 </a:t>
            </a:r>
            <a:r>
              <a:rPr lang="ru-RU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–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чел.)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родителями обучающихся общеобразовательных организаций возможности выбора общеобразовательной организации  - </a:t>
            </a:r>
            <a:r>
              <a:rPr lang="ru-RU" sz="2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97 %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 подвозом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(нуждающихся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подвозе) 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100%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(обл. – 92,1%)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Доля 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несовершеннолетних, состоящих на различных видах учета –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2,8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%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E398C45F-E11F-45FB-A1CC-E79C00AE8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502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уровень доступности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38BC44B6-C0FE-4BA4-8156-0F61297275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9009042"/>
              </p:ext>
            </p:extLst>
          </p:nvPr>
        </p:nvGraphicFramePr>
        <p:xfrm>
          <a:off x="1610467" y="1539440"/>
          <a:ext cx="8128000" cy="2785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60AC6BA-6C55-4C29-979D-D6ADF960F35A}"/>
              </a:ext>
            </a:extLst>
          </p:cNvPr>
          <p:cNvSpPr txBox="1"/>
          <p:nvPr/>
        </p:nvSpPr>
        <p:spPr>
          <a:xfrm>
            <a:off x="1019175" y="6007745"/>
            <a:ext cx="10515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 роста ОУ –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100%</a:t>
            </a:r>
          </a:p>
        </p:txBody>
      </p:sp>
      <p:sp>
        <p:nvSpPr>
          <p:cNvPr id="4" name="Овал 3"/>
          <p:cNvSpPr/>
          <p:nvPr/>
        </p:nvSpPr>
        <p:spPr>
          <a:xfrm>
            <a:off x="6946280" y="1397200"/>
            <a:ext cx="2792187" cy="2971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911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F88409-D60F-4928-BB9E-A8E49D776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2099"/>
            <a:ext cx="10515600" cy="7778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кадровое обеспечение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21278D3-9870-47C9-B66C-49F195A9A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1" y="1143000"/>
            <a:ext cx="11887200" cy="5033963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Удельный вес численности педагогических работников         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Удельный вес численности учителей в возрасте до 35 лет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общей численности работников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(обл. – 61,87%)                                                     (обл. – 23,25%)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Численность обучающихся на 1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педработника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Удельный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вес числа организаций, имеющих в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составе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(обл. –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15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чел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                                       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социальных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педагогов, педагогов-психологов, учителей-логопедов</a:t>
            </a:r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xmlns="" id="{033D09D6-5C26-4F95-9CFF-5D7BD09785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7294978"/>
              </p:ext>
            </p:extLst>
          </p:nvPr>
        </p:nvGraphicFramePr>
        <p:xfrm>
          <a:off x="352426" y="1933575"/>
          <a:ext cx="4429124" cy="183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FB5B5FEB-643F-4B4D-BC16-621FFFFEA1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2351426"/>
              </p:ext>
            </p:extLst>
          </p:nvPr>
        </p:nvGraphicFramePr>
        <p:xfrm>
          <a:off x="6705601" y="1821656"/>
          <a:ext cx="3911600" cy="183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xmlns="" id="{06A8709A-5A74-4E33-82EF-FB773D4C3F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3081535"/>
              </p:ext>
            </p:extLst>
          </p:nvPr>
        </p:nvGraphicFramePr>
        <p:xfrm>
          <a:off x="352425" y="4411664"/>
          <a:ext cx="4429123" cy="183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xmlns="" id="{EC487936-5305-4105-8039-64E00CCFA0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2972207"/>
              </p:ext>
            </p:extLst>
          </p:nvPr>
        </p:nvGraphicFramePr>
        <p:xfrm>
          <a:off x="6705601" y="4677966"/>
          <a:ext cx="4429124" cy="183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797851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2014</TotalTime>
  <Words>759</Words>
  <Application>Microsoft Office PowerPoint</Application>
  <PresentationFormat>Широкоэкранный</PresentationFormat>
  <Paragraphs>158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МОНИТОРИНГ СИСТЕМЫ ОБРАЗОВАНИЯ ШАТКОВСКОГО МУНИЦИПАЛЬНОГО ОРУГА НИЖЕГОРОДСКОЙ ОБЛАСТИ ЗА 2024 ГОД</vt:lpstr>
      <vt:lpstr>ВВЕДЕНИЕ:  СОЦИАЛЬНО-ЭКОНОМИЧЕСКОЕ РАЗВИТИЕ ОКРУГА</vt:lpstr>
      <vt:lpstr>ЗАНЯТОСТЬ НАСЕЛЕНИЯ</vt:lpstr>
      <vt:lpstr>Дошкольное образование: уровень доступности</vt:lpstr>
      <vt:lpstr>Дошкольное образование:  уровень доступности и кадровое обеспечение</vt:lpstr>
      <vt:lpstr>Дошкольное образование:  оценка уровня заработной платы</vt:lpstr>
      <vt:lpstr>Общее образование: уровень доступности</vt:lpstr>
      <vt:lpstr>Общее образование: уровень доступности</vt:lpstr>
      <vt:lpstr>Общее образование: кадровое обеспечение</vt:lpstr>
      <vt:lpstr>Общее образование: материально-техническое и информационное обеспечение</vt:lpstr>
      <vt:lpstr>Общее образование:  доступность образования для лиц с ОВЗ</vt:lpstr>
      <vt:lpstr>Численность детей, обучающихся по адаптированным образовательным программам начального общего, основного общего и среднего общего образования</vt:lpstr>
      <vt:lpstr>Организация горячего питания (обл. – 83,8%)</vt:lpstr>
      <vt:lpstr>Общее образование: оценка уровня заработной платы</vt:lpstr>
      <vt:lpstr>Дополнительное образование</vt:lpstr>
      <vt:lpstr>Дополнительное образование</vt:lpstr>
      <vt:lpstr>Дополнительное образование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СИСТЕМЫ ОБРАЗОВАНИЯ ШАТКОВСКОГО МУНИЦИПАЛЬНОГО РАЙОНА НИЖЕГОРОДСКОЙ ОБЛАСТИ ЗА 2019 ГОД</dc:title>
  <dc:creator>Ольга Николаевна</dc:creator>
  <cp:lastModifiedBy>Отдел образования</cp:lastModifiedBy>
  <cp:revision>121</cp:revision>
  <dcterms:created xsi:type="dcterms:W3CDTF">2020-10-28T07:50:27Z</dcterms:created>
  <dcterms:modified xsi:type="dcterms:W3CDTF">2025-11-05T13:13:43Z</dcterms:modified>
</cp:coreProperties>
</file>